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5143500" type="screen16x9"/>
  <p:notesSz cx="6858000" cy="9144000"/>
  <p:embeddedFontLst>
    <p:embeddedFont>
      <p:font typeface="Roboto Slab" panose="020B0604020202020204" charset="0"/>
      <p:regular r:id="rId19"/>
      <p:bold r:id="rId20"/>
    </p:embeddedFont>
    <p:embeddedFont>
      <p:font typeface="Roboto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2281378-33F6-439D-82B4-0CB3080FEA20}">
  <a:tblStyle styleId="{E2281378-33F6-439D-82B4-0CB3080FEA2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75fc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75fc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c6f75fceb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c6f75fceb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20662e64f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20662e64f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206ace149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206ace149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2050ba1e2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22050ba1e2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c6f75fceb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c6f75fceb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2205ef2526d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2205ef2526d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205ef2526d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2205ef2526d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20502da0fd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20502da0fd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20502da0fd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20502da0fd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205ef2526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205ef2526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c6f75fce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c6f75fceb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20502da0fd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20502da0fd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c6f75fce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c6f75fceb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20502da0fd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20502da0fd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c6f75fceb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c6f75fceb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0.png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 smtClean="0"/>
              <a:t>Algunas técnicas de estudio</a:t>
            </a:r>
            <a:endParaRPr dirty="0"/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 dirty="0" smtClean="0"/>
              <a:t>Taller de Introducción a la Vida Universitaria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 dirty="0" smtClean="0"/>
              <a:t>2025</a:t>
            </a:r>
            <a:endParaRPr sz="2000" dirty="0"/>
          </a:p>
        </p:txBody>
      </p:sp>
      <p:sp>
        <p:nvSpPr>
          <p:cNvPr id="65" name="Google Shape;65;p13"/>
          <p:cNvSpPr txBox="1"/>
          <p:nvPr/>
        </p:nvSpPr>
        <p:spPr>
          <a:xfrm>
            <a:off x="547175" y="3757466"/>
            <a:ext cx="4336200" cy="9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Soledad Cejas</a:t>
            </a:r>
            <a:endParaRPr sz="18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Prof. Ciencias de la Educación</a:t>
            </a:r>
            <a:endParaRPr sz="18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Esp. Nuevas Infancias y Juventudes</a:t>
            </a:r>
            <a:endParaRPr sz="18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547175" y="4666466"/>
            <a:ext cx="243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Instagram @</a:t>
            </a:r>
            <a:r>
              <a:rPr lang="es-MX" dirty="0" err="1" smtClean="0">
                <a:solidFill>
                  <a:schemeClr val="tx1"/>
                </a:solidFill>
              </a:rPr>
              <a:t>efectobumeran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00"/>
                </a:solidFill>
                <a:highlight>
                  <a:schemeClr val="dk1"/>
                </a:highlight>
              </a:rPr>
              <a:t>El resumen se limita a abreviar pero respetando el lenguaje del autor y el orden. </a:t>
            </a:r>
            <a:endParaRPr>
              <a:solidFill>
                <a:srgbClr val="000000"/>
              </a:solidFill>
              <a:highlight>
                <a:schemeClr val="dk1"/>
              </a:highlight>
            </a:endParaRPr>
          </a:p>
          <a:p>
            <a:pPr marL="0" lvl="0" indent="0" algn="just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s-419">
                <a:solidFill>
                  <a:srgbClr val="000000"/>
                </a:solidFill>
                <a:highlight>
                  <a:schemeClr val="dk1"/>
                </a:highlight>
              </a:rPr>
              <a:t>La síntesis es una expresión abreviada del autor pero con más libertades en cuanto al lenguaje que se utiliza. Permite un buen trabajo de re-elaboración personal</a:t>
            </a:r>
            <a:endParaRPr sz="2100">
              <a:solidFill>
                <a:srgbClr val="000000"/>
              </a:solidFill>
              <a:highlight>
                <a:schemeClr val="dk1"/>
              </a:highlight>
            </a:endParaRPr>
          </a:p>
        </p:txBody>
      </p:sp>
      <p:sp>
        <p:nvSpPr>
          <p:cNvPr id="161" name="Google Shape;161;p24"/>
          <p:cNvSpPr txBox="1">
            <a:spLocks noGrp="1"/>
          </p:cNvSpPr>
          <p:nvPr>
            <p:ph type="title"/>
          </p:nvPr>
        </p:nvSpPr>
        <p:spPr>
          <a:xfrm>
            <a:off x="265500" y="1818600"/>
            <a:ext cx="4045200" cy="212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Resumen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 Síntesis</a:t>
            </a:r>
            <a:endParaRPr/>
          </a:p>
        </p:txBody>
      </p:sp>
      <p:pic>
        <p:nvPicPr>
          <p:cNvPr id="162" name="Google Shape;16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94923" y="179923"/>
            <a:ext cx="1506300" cy="150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5"/>
          <p:cNvSpPr txBox="1">
            <a:spLocks noGrp="1"/>
          </p:cNvSpPr>
          <p:nvPr>
            <p:ph type="title"/>
          </p:nvPr>
        </p:nvSpPr>
        <p:spPr>
          <a:xfrm>
            <a:off x="251825" y="1696250"/>
            <a:ext cx="3113400" cy="1265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Mapa conceptual</a:t>
            </a:r>
            <a:endParaRPr/>
          </a:p>
        </p:txBody>
      </p:sp>
      <p:pic>
        <p:nvPicPr>
          <p:cNvPr id="168" name="Google Shape;16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65225" y="210381"/>
            <a:ext cx="5708452" cy="4618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>
            <a:spLocks noGrp="1"/>
          </p:cNvSpPr>
          <p:nvPr>
            <p:ph type="title"/>
          </p:nvPr>
        </p:nvSpPr>
        <p:spPr>
          <a:xfrm>
            <a:off x="526800" y="1818600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       Reglas mnemotécnicas</a:t>
            </a:r>
            <a:endParaRPr/>
          </a:p>
        </p:txBody>
      </p:sp>
      <p:sp>
        <p:nvSpPr>
          <p:cNvPr id="174" name="Google Shape;174;p26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-419"/>
              <a:t>¿Cuáles son los puntos cardinales?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-419"/>
              <a:t>NO SE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s-419"/>
              <a:t>“Hoy BEnito SaCó el TItulo de Vago”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s-419"/>
              <a:t>(Hidrógeno, Berilio, Escandio, Titanio, Vanadio) Para recordar 1er elemento de cada columna de la tabla periódica.</a:t>
            </a:r>
            <a:endParaRPr/>
          </a:p>
        </p:txBody>
      </p:sp>
      <p:pic>
        <p:nvPicPr>
          <p:cNvPr id="175" name="Google Shape;175;p26"/>
          <p:cNvPicPr preferRelativeResize="0"/>
          <p:nvPr/>
        </p:nvPicPr>
        <p:blipFill rotWithShape="1">
          <a:blip r:embed="rId3">
            <a:alphaModFix/>
          </a:blip>
          <a:srcRect r="45937"/>
          <a:stretch/>
        </p:blipFill>
        <p:spPr>
          <a:xfrm>
            <a:off x="198950" y="724200"/>
            <a:ext cx="1644300" cy="1883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7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Formar grupos de estudio y no descartar sesiones individuales.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-419"/>
              <a:t>No te quedes sólo con la opinión de compañeros/as.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-419"/>
              <a:t>Consultar a docentes/especialistas. Utilizá las clases de consulta o aprovechá en la clase misma.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-419"/>
              <a:t>Evitá faltar a clase.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s-419"/>
              <a:t>Manifestá interés en las clases.</a:t>
            </a:r>
            <a:endParaRPr/>
          </a:p>
        </p:txBody>
      </p:sp>
      <p:sp>
        <p:nvSpPr>
          <p:cNvPr id="181" name="Google Shape;181;p27"/>
          <p:cNvSpPr txBox="1">
            <a:spLocks noGrp="1"/>
          </p:cNvSpPr>
          <p:nvPr>
            <p:ph type="title"/>
          </p:nvPr>
        </p:nvSpPr>
        <p:spPr>
          <a:xfrm>
            <a:off x="265500" y="1450025"/>
            <a:ext cx="4045200" cy="254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Algunas estrategias más allá de las técnicas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/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/>
                                        <p:tgtEl>
                                          <p:spTgt spid="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75903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¿Cuándo finaliza el aprendizaje? ¿Después de rendir? ¿Qué pasa si no apruebo?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9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8086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100"/>
              <a:t>Después de rendir seguimos aprendiendo.</a:t>
            </a:r>
            <a:endParaRPr sz="3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/>
          </a:p>
          <a:p>
            <a:pPr marL="457200" lvl="0" indent="-406400" algn="just" rtl="0">
              <a:spcBef>
                <a:spcPts val="0"/>
              </a:spcBef>
              <a:spcAft>
                <a:spcPts val="0"/>
              </a:spcAft>
              <a:buSzPts val="2800"/>
              <a:buChar char="➔"/>
            </a:pPr>
            <a:r>
              <a:rPr lang="es-419" sz="2800"/>
              <a:t>Participar de devoluciones de exámenes para saber qué errores tuvimos o qué contenidos tuvimos bien.</a:t>
            </a:r>
            <a:endParaRPr sz="2800"/>
          </a:p>
          <a:p>
            <a:pPr marL="457200" lvl="0" indent="-406400" algn="just" rtl="0">
              <a:spcBef>
                <a:spcPts val="0"/>
              </a:spcBef>
              <a:spcAft>
                <a:spcPts val="0"/>
              </a:spcAft>
              <a:buSzPts val="2800"/>
              <a:buChar char="➔"/>
            </a:pPr>
            <a:r>
              <a:rPr lang="es-419" sz="2800"/>
              <a:t>Revisar críticamente cómo fue nuestro desempeño (autoevaluación)</a:t>
            </a:r>
            <a:endParaRPr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0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Una forma de autoevaluarnos</a:t>
            </a:r>
            <a:endParaRPr/>
          </a:p>
        </p:txBody>
      </p:sp>
      <p:graphicFrame>
        <p:nvGraphicFramePr>
          <p:cNvPr id="197" name="Google Shape;197;p30"/>
          <p:cNvGraphicFramePr/>
          <p:nvPr/>
        </p:nvGraphicFramePr>
        <p:xfrm>
          <a:off x="480525" y="1504313"/>
          <a:ext cx="8182950" cy="2134880"/>
        </p:xfrm>
        <a:graphic>
          <a:graphicData uri="http://schemas.openxmlformats.org/drawingml/2006/table">
            <a:tbl>
              <a:tblPr>
                <a:noFill/>
                <a:tableStyleId>{E2281378-33F6-439D-82B4-0CB3080FEA20}</a:tableStyleId>
              </a:tblPr>
              <a:tblGrid>
                <a:gridCol w="136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1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3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/>
                        <a:t>Asignatura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/>
                        <a:t>Contenidos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/>
                        <a:t>Temas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/>
                        <a:t>Modalidad de examen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/>
                        <a:t>Errores/dificultades en el examen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/>
                        <a:t>Fortalezas/ Lo que estuvo bien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/>
                        <a:t>Calificación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9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/>
                        <a:t>Escrito/Oral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975">
                <a:tc gridSpan="6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/>
                        <a:t>¿Cómo puedo mejorar?</a:t>
                      </a: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/>
                        <a:t>Aspectos para seguir trabajando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8" name="Google Shape;198;p30"/>
          <p:cNvSpPr txBox="1"/>
          <p:nvPr/>
        </p:nvSpPr>
        <p:spPr>
          <a:xfrm>
            <a:off x="480525" y="3999400"/>
            <a:ext cx="8183100" cy="9252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latin typeface="Roboto"/>
                <a:ea typeface="Roboto"/>
                <a:cs typeface="Roboto"/>
                <a:sym typeface="Roboto"/>
              </a:rPr>
              <a:t>Quienes hacen autoevaluación tienen más herramientas para gestionar los aprendizajes y, por lo tanto más probabilidades de tener un buen rendimiento.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LO QUE NO PUEDE FALTAR</a:t>
            </a:r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1222350" y="1489950"/>
            <a:ext cx="4947000" cy="80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s-419" sz="2000"/>
              <a:t>ORGANIZACIÓN- PLANIFICACIÓN </a:t>
            </a:r>
            <a:endParaRPr sz="2000"/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8875" y="3305575"/>
            <a:ext cx="2076525" cy="1609324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 txBox="1"/>
          <p:nvPr/>
        </p:nvSpPr>
        <p:spPr>
          <a:xfrm>
            <a:off x="998600" y="2257125"/>
            <a:ext cx="4828800" cy="22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Establecer un objetivo, tiempo que se destinará y espacio de estudio.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Agenda o planner señalizado con colores.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Espaciar las sesiones de estudio.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LO QUE NO PUEDE FALTAR</a:t>
            </a:r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1"/>
          </p:nvPr>
        </p:nvSpPr>
        <p:spPr>
          <a:xfrm>
            <a:off x="1222350" y="1489950"/>
            <a:ext cx="4947000" cy="80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s-419" sz="2000"/>
              <a:t>DESCANSO</a:t>
            </a:r>
            <a:endParaRPr sz="2000"/>
          </a:p>
        </p:txBody>
      </p:sp>
      <p:pic>
        <p:nvPicPr>
          <p:cNvPr id="92" name="Google Shape;9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8875" y="3305575"/>
            <a:ext cx="2076525" cy="1609324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7"/>
          <p:cNvSpPr txBox="1"/>
          <p:nvPr/>
        </p:nvSpPr>
        <p:spPr>
          <a:xfrm>
            <a:off x="998600" y="2257125"/>
            <a:ext cx="4828800" cy="250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Parte fundamental si se quiere un buen rendimiento.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No olvidar o suprimir las actividades habituales: comidas, actividad física, actividades recreativas, etc.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Incluirlo en tu planificación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94300" cy="686100"/>
          </a:xfrm>
          <a:prstGeom prst="rect">
            <a:avLst/>
          </a:prstGeom>
          <a:solidFill>
            <a:schemeClr val="dk1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dk2"/>
                </a:solidFill>
              </a:rPr>
              <a:t>Técnica pomodoro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3720825" y="1258525"/>
            <a:ext cx="4965600" cy="3611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Bloques de 25 minutos separados por descansos de 5 minutos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Después de 4 sesiones se toma un descanso más prolongado.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Objetivo: aumentar la concentración y productividad.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Crear ambiente propicio libre de distracciones.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Herramientas: reloj- cronómetro.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00" name="Google Shape;10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1850" y="1674511"/>
            <a:ext cx="3204425" cy="1794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En el momento de estudiar</a:t>
            </a:r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body" idx="4294967295"/>
          </p:nvPr>
        </p:nvSpPr>
        <p:spPr>
          <a:xfrm>
            <a:off x="311700" y="1195201"/>
            <a:ext cx="38532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2400">
                <a:solidFill>
                  <a:schemeClr val="accent5"/>
                </a:solidFill>
              </a:rPr>
              <a:t>Elementos fundamentales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107" name="Google Shape;107;p19"/>
          <p:cNvCxnSpPr/>
          <p:nvPr/>
        </p:nvCxnSpPr>
        <p:spPr>
          <a:xfrm>
            <a:off x="418675" y="181188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8" name="Google Shape;108;p19"/>
          <p:cNvSpPr txBox="1">
            <a:spLocks noGrp="1"/>
          </p:cNvSpPr>
          <p:nvPr>
            <p:ph type="body" idx="4294967295"/>
          </p:nvPr>
        </p:nvSpPr>
        <p:spPr>
          <a:xfrm>
            <a:off x="311700" y="1916330"/>
            <a:ext cx="3853200" cy="2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 dirty="0"/>
              <a:t>Contar con todos los materiales de estudio: </a:t>
            </a:r>
            <a:endParaRPr sz="1500" dirty="0"/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s-419" sz="1500" dirty="0"/>
              <a:t>programas de las asignaturas, </a:t>
            </a:r>
            <a:endParaRPr sz="1500"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-419" sz="1500" dirty="0"/>
              <a:t>textos, </a:t>
            </a:r>
            <a:endParaRPr sz="1500"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-419" sz="1500" dirty="0"/>
              <a:t>instrumentos (calculadoras, tablas periódicas, </a:t>
            </a:r>
            <a:r>
              <a:rPr lang="es-419" sz="1500" dirty="0" err="1"/>
              <a:t>etc</a:t>
            </a:r>
            <a:r>
              <a:rPr lang="es-419" sz="1500" dirty="0"/>
              <a:t>), </a:t>
            </a:r>
            <a:endParaRPr sz="1500"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-419" sz="1500" smtClean="0"/>
              <a:t>útiles </a:t>
            </a:r>
            <a:r>
              <a:rPr lang="es-419" sz="1500" dirty="0"/>
              <a:t>(resaltadores, lápiz, </a:t>
            </a:r>
            <a:r>
              <a:rPr lang="es-419" sz="1500" dirty="0"/>
              <a:t>l</a:t>
            </a:r>
            <a:r>
              <a:rPr lang="es-419" sz="1500" dirty="0" smtClean="0"/>
              <a:t>apicera</a:t>
            </a:r>
            <a:r>
              <a:rPr lang="es-419" sz="1500" dirty="0"/>
              <a:t>, </a:t>
            </a:r>
            <a:r>
              <a:rPr lang="es-419" sz="1500" dirty="0" err="1"/>
              <a:t>etc</a:t>
            </a:r>
            <a:r>
              <a:rPr lang="es-419" sz="1500" dirty="0"/>
              <a:t>).</a:t>
            </a:r>
            <a:endParaRPr sz="1500" dirty="0"/>
          </a:p>
        </p:txBody>
      </p:sp>
      <p:sp>
        <p:nvSpPr>
          <p:cNvPr id="109" name="Google Shape;109;p19"/>
          <p:cNvSpPr txBox="1">
            <a:spLocks noGrp="1"/>
          </p:cNvSpPr>
          <p:nvPr>
            <p:ph type="body" idx="4294967295"/>
          </p:nvPr>
        </p:nvSpPr>
        <p:spPr>
          <a:xfrm>
            <a:off x="4905750" y="1201619"/>
            <a:ext cx="38532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2400">
                <a:solidFill>
                  <a:schemeClr val="accent5"/>
                </a:solidFill>
              </a:rPr>
              <a:t>¿Por dónde empiezo?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110" name="Google Shape;110;p19"/>
          <p:cNvCxnSpPr/>
          <p:nvPr/>
        </p:nvCxnSpPr>
        <p:spPr>
          <a:xfrm>
            <a:off x="5012725" y="181188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1" name="Google Shape;111;p19"/>
          <p:cNvSpPr txBox="1">
            <a:spLocks noGrp="1"/>
          </p:cNvSpPr>
          <p:nvPr>
            <p:ph type="body" idx="4294967295"/>
          </p:nvPr>
        </p:nvSpPr>
        <p:spPr>
          <a:xfrm>
            <a:off x="4905750" y="1916330"/>
            <a:ext cx="3853200" cy="2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/>
              <a:t>Ubicación en la asignatura. Si se cuenta con un programa mejor. 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/>
              <a:t>Identificar qué contenidos tengo que estudiar y ordenarlos. 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/>
              <a:t>Planificar su estudio: ver cuándo y cuánto tiempo necesito dedicarle a cada asignatura/contenido.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s-419" sz="1400"/>
              <a:t>Empezar en orden. Técnica pomodoro</a:t>
            </a:r>
            <a:endParaRPr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Para estudiar tengo que comprender</a:t>
            </a:r>
            <a:endParaRPr/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1"/>
          </p:nvPr>
        </p:nvSpPr>
        <p:spPr>
          <a:xfrm>
            <a:off x="1222350" y="1489950"/>
            <a:ext cx="4947000" cy="27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s-419" sz="2000"/>
              <a:t>Lectura comprensiva cumple un rol fundamental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s-419" sz="2000"/>
              <a:t>Ser lectores activos: prelectura, hacerme preguntas, “dialogar” con los textos/materiales.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s-419" sz="2000"/>
              <a:t>Intervenir los textos con anotaciones y armar textos propios.</a:t>
            </a:r>
            <a:endParaRPr sz="2000"/>
          </a:p>
        </p:txBody>
      </p:sp>
      <p:pic>
        <p:nvPicPr>
          <p:cNvPr id="118" name="Google Shape;11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8875" y="3305575"/>
            <a:ext cx="2076525" cy="1609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1"/>
          <p:cNvSpPr txBox="1">
            <a:spLocks noGrp="1"/>
          </p:cNvSpPr>
          <p:nvPr>
            <p:ph type="title" idx="4294967295"/>
          </p:nvPr>
        </p:nvSpPr>
        <p:spPr>
          <a:xfrm>
            <a:off x="320250" y="519875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accent1"/>
                </a:solidFill>
              </a:rPr>
              <a:t>Algunas técnicas de estudio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125" name="Google Shape;125;p21"/>
          <p:cNvGrpSpPr/>
          <p:nvPr/>
        </p:nvGrpSpPr>
        <p:grpSpPr>
          <a:xfrm>
            <a:off x="431475" y="1366425"/>
            <a:ext cx="1644325" cy="1644300"/>
            <a:chOff x="431475" y="1351550"/>
            <a:chExt cx="1644325" cy="1644300"/>
          </a:xfrm>
        </p:grpSpPr>
        <p:sp>
          <p:nvSpPr>
            <p:cNvPr id="126" name="Google Shape;126;p21"/>
            <p:cNvSpPr/>
            <p:nvPr/>
          </p:nvSpPr>
          <p:spPr>
            <a:xfrm>
              <a:off x="4315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27" name="Google Shape;127;p21" descr="Caricatura de una mujer con cabello púrpura"/>
            <p:cNvPicPr preferRelativeResize="0"/>
            <p:nvPr/>
          </p:nvPicPr>
          <p:blipFill rotWithShape="1">
            <a:blip r:embed="rId3">
              <a:alphaModFix/>
            </a:blip>
            <a:srcRect l="-6205" t="-12422" r="-6216"/>
            <a:stretch/>
          </p:blipFill>
          <p:spPr>
            <a:xfrm>
              <a:off x="43147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28" name="Google Shape;128;p21"/>
          <p:cNvSpPr txBox="1">
            <a:spLocks noGrp="1"/>
          </p:cNvSpPr>
          <p:nvPr>
            <p:ph type="body" idx="4294967295"/>
          </p:nvPr>
        </p:nvSpPr>
        <p:spPr>
          <a:xfrm>
            <a:off x="164950" y="340985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2100">
                <a:solidFill>
                  <a:schemeClr val="accent5"/>
                </a:solidFill>
              </a:rPr>
              <a:t>Toma de notas</a:t>
            </a:r>
            <a:endParaRPr sz="2100">
              <a:solidFill>
                <a:schemeClr val="accent5"/>
              </a:solidFill>
            </a:endParaRPr>
          </a:p>
        </p:txBody>
      </p:sp>
      <p:sp>
        <p:nvSpPr>
          <p:cNvPr id="129" name="Google Shape;129;p21"/>
          <p:cNvSpPr txBox="1">
            <a:spLocks noGrp="1"/>
          </p:cNvSpPr>
          <p:nvPr>
            <p:ph type="body" idx="4294967295"/>
          </p:nvPr>
        </p:nvSpPr>
        <p:spPr>
          <a:xfrm>
            <a:off x="2401925" y="3224800"/>
            <a:ext cx="2177400" cy="8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2100">
                <a:solidFill>
                  <a:schemeClr val="accent5"/>
                </a:solidFill>
              </a:rPr>
              <a:t>Resumen/ síntesis</a:t>
            </a:r>
            <a:endParaRPr sz="2100">
              <a:solidFill>
                <a:schemeClr val="accent5"/>
              </a:solidFill>
            </a:endParaRPr>
          </a:p>
        </p:txBody>
      </p:sp>
      <p:sp>
        <p:nvSpPr>
          <p:cNvPr id="130" name="Google Shape;130;p21"/>
          <p:cNvSpPr txBox="1">
            <a:spLocks noGrp="1"/>
          </p:cNvSpPr>
          <p:nvPr>
            <p:ph type="body" idx="4294967295"/>
          </p:nvPr>
        </p:nvSpPr>
        <p:spPr>
          <a:xfrm>
            <a:off x="4638905" y="35451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2100">
                <a:solidFill>
                  <a:schemeClr val="accent5"/>
                </a:solidFill>
              </a:rPr>
              <a:t>Notas de voz</a:t>
            </a:r>
            <a:endParaRPr sz="2100">
              <a:solidFill>
                <a:schemeClr val="accent5"/>
              </a:solidFill>
            </a:endParaRPr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4294967295"/>
          </p:nvPr>
        </p:nvSpPr>
        <p:spPr>
          <a:xfrm>
            <a:off x="6903250" y="3409850"/>
            <a:ext cx="2177400" cy="8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2100">
                <a:solidFill>
                  <a:schemeClr val="accent5"/>
                </a:solidFill>
              </a:rPr>
              <a:t>Mapa o red conceptual</a:t>
            </a:r>
            <a:endParaRPr sz="2100">
              <a:solidFill>
                <a:schemeClr val="accent5"/>
              </a:solidFill>
            </a:endParaRPr>
          </a:p>
        </p:txBody>
      </p:sp>
      <p:pic>
        <p:nvPicPr>
          <p:cNvPr id="132" name="Google Shape;132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1262209"/>
            <a:ext cx="1786375" cy="1778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94175" y="1438413"/>
            <a:ext cx="1786375" cy="178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1"/>
          <p:cNvPicPr preferRelativeResize="0"/>
          <p:nvPr/>
        </p:nvPicPr>
        <p:blipFill rotWithShape="1">
          <a:blip r:embed="rId6">
            <a:alphaModFix/>
          </a:blip>
          <a:srcRect l="13398" r="15634"/>
          <a:stretch/>
        </p:blipFill>
        <p:spPr>
          <a:xfrm>
            <a:off x="4832375" y="1456625"/>
            <a:ext cx="1972600" cy="165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184825" y="1438425"/>
            <a:ext cx="1786375" cy="178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title" idx="4294967295"/>
          </p:nvPr>
        </p:nvSpPr>
        <p:spPr>
          <a:xfrm>
            <a:off x="311700" y="263075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accent1"/>
                </a:solidFill>
              </a:rPr>
              <a:t>Algunas técnicas de estudio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4294967295"/>
          </p:nvPr>
        </p:nvSpPr>
        <p:spPr>
          <a:xfrm>
            <a:off x="534275" y="3108900"/>
            <a:ext cx="2177400" cy="9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2100">
                <a:solidFill>
                  <a:schemeClr val="accent5"/>
                </a:solidFill>
              </a:rPr>
              <a:t>Reglas mnemotécnicas</a:t>
            </a:r>
            <a:endParaRPr sz="2100">
              <a:solidFill>
                <a:schemeClr val="accent5"/>
              </a:solidFill>
            </a:endParaRPr>
          </a:p>
        </p:txBody>
      </p:sp>
      <p:sp>
        <p:nvSpPr>
          <p:cNvPr id="143" name="Google Shape;143;p22"/>
          <p:cNvSpPr txBox="1">
            <a:spLocks noGrp="1"/>
          </p:cNvSpPr>
          <p:nvPr>
            <p:ph type="body" idx="4294967295"/>
          </p:nvPr>
        </p:nvSpPr>
        <p:spPr>
          <a:xfrm>
            <a:off x="3291075" y="3163825"/>
            <a:ext cx="2177400" cy="8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2100">
                <a:solidFill>
                  <a:schemeClr val="accent5"/>
                </a:solidFill>
              </a:rPr>
              <a:t>Canciones</a:t>
            </a:r>
            <a:endParaRPr sz="2100">
              <a:solidFill>
                <a:schemeClr val="accent5"/>
              </a:solidFill>
            </a:endParaRPr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4294967295"/>
          </p:nvPr>
        </p:nvSpPr>
        <p:spPr>
          <a:xfrm>
            <a:off x="5746925" y="3108900"/>
            <a:ext cx="2177400" cy="8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2100">
                <a:solidFill>
                  <a:schemeClr val="accent5"/>
                </a:solidFill>
              </a:rPr>
              <a:t>Cuadros comparativos</a:t>
            </a:r>
            <a:endParaRPr sz="2100">
              <a:solidFill>
                <a:schemeClr val="accent5"/>
              </a:solidFill>
            </a:endParaRPr>
          </a:p>
        </p:txBody>
      </p:sp>
      <p:pic>
        <p:nvPicPr>
          <p:cNvPr id="145" name="Google Shape;145;p22"/>
          <p:cNvPicPr preferRelativeResize="0"/>
          <p:nvPr/>
        </p:nvPicPr>
        <p:blipFill rotWithShape="1">
          <a:blip r:embed="rId3">
            <a:alphaModFix/>
          </a:blip>
          <a:srcRect r="45937"/>
          <a:stretch/>
        </p:blipFill>
        <p:spPr>
          <a:xfrm>
            <a:off x="800825" y="1165675"/>
            <a:ext cx="1644300" cy="1883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2"/>
          <p:cNvPicPr preferRelativeResize="0"/>
          <p:nvPr/>
        </p:nvPicPr>
        <p:blipFill rotWithShape="1">
          <a:blip r:embed="rId4">
            <a:alphaModFix/>
          </a:blip>
          <a:srcRect b="3138"/>
          <a:stretch/>
        </p:blipFill>
        <p:spPr>
          <a:xfrm>
            <a:off x="3208000" y="1325732"/>
            <a:ext cx="2177400" cy="17039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81225" y="1193050"/>
            <a:ext cx="1943100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279200" y="313850"/>
            <a:ext cx="4045200" cy="121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Toma de notas</a:t>
            </a:r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2"/>
          </p:nvPr>
        </p:nvSpPr>
        <p:spPr>
          <a:xfrm>
            <a:off x="487400" y="1532150"/>
            <a:ext cx="3837000" cy="95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3300"/>
              <a:t>Método Cornell</a:t>
            </a:r>
            <a:endParaRPr sz="3300"/>
          </a:p>
        </p:txBody>
      </p:sp>
      <p:sp>
        <p:nvSpPr>
          <p:cNvPr id="154" name="Google Shape;154;p23"/>
          <p:cNvSpPr txBox="1"/>
          <p:nvPr/>
        </p:nvSpPr>
        <p:spPr>
          <a:xfrm>
            <a:off x="629275" y="3187325"/>
            <a:ext cx="3036900" cy="11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s-419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En clase.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s-419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Luego de la lectura de un texto.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55" name="Google Shape;15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00875" y="78396"/>
            <a:ext cx="3837001" cy="49867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559</Words>
  <Application>Microsoft Office PowerPoint</Application>
  <PresentationFormat>Presentación en pantalla (16:9)</PresentationFormat>
  <Paragraphs>96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Roboto Slab</vt:lpstr>
      <vt:lpstr>Arial</vt:lpstr>
      <vt:lpstr>Roboto</vt:lpstr>
      <vt:lpstr>Marina</vt:lpstr>
      <vt:lpstr>Algunas técnicas de estudio</vt:lpstr>
      <vt:lpstr>LO QUE NO PUEDE FALTAR</vt:lpstr>
      <vt:lpstr>LO QUE NO PUEDE FALTAR</vt:lpstr>
      <vt:lpstr>Técnica pomodoro</vt:lpstr>
      <vt:lpstr>En el momento de estudiar</vt:lpstr>
      <vt:lpstr>Para estudiar tengo que comprender</vt:lpstr>
      <vt:lpstr>Algunas técnicas de estudio</vt:lpstr>
      <vt:lpstr>Algunas técnicas de estudio</vt:lpstr>
      <vt:lpstr>Toma de notas</vt:lpstr>
      <vt:lpstr>Resumen   Síntesis</vt:lpstr>
      <vt:lpstr>Mapa conceptual</vt:lpstr>
      <vt:lpstr>       Reglas mnemotécnicas</vt:lpstr>
      <vt:lpstr>Algunas estrategias más allá de las técnicas</vt:lpstr>
      <vt:lpstr>¿Cuándo finaliza el aprendizaje? ¿Después de rendir? ¿Qué pasa si no apruebo?</vt:lpstr>
      <vt:lpstr>Después de rendir seguimos aprendiendo.  Participar de devoluciones de exámenes para saber qué errores tuvimos o qué contenidos tuvimos bien. Revisar críticamente cómo fue nuestro desempeño (autoevaluación)</vt:lpstr>
      <vt:lpstr>Una forma de autoevaluarnos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Ingreso a la Educación Superior</dc:title>
  <dc:creator>User</dc:creator>
  <cp:lastModifiedBy>User</cp:lastModifiedBy>
  <cp:revision>5</cp:revision>
  <dcterms:modified xsi:type="dcterms:W3CDTF">2025-02-21T14:43:10Z</dcterms:modified>
</cp:coreProperties>
</file>