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9470" y="3910744"/>
            <a:ext cx="8991600" cy="2072272"/>
          </a:xfrm>
        </p:spPr>
        <p:txBody>
          <a:bodyPr>
            <a:normAutofit/>
          </a:bodyPr>
          <a:lstStyle/>
          <a:p>
            <a:r>
              <a:rPr lang="es-MX" dirty="0" smtClean="0"/>
              <a:t>Primer encuentro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3200" dirty="0" smtClean="0"/>
              <a:t>Conociendo </a:t>
            </a:r>
            <a:r>
              <a:rPr lang="es-MX" sz="3200" dirty="0" smtClean="0"/>
              <a:t>la </a:t>
            </a:r>
            <a:r>
              <a:rPr lang="es-MX" sz="3200" dirty="0" err="1" smtClean="0"/>
              <a:t>uNMdP</a:t>
            </a:r>
            <a:r>
              <a:rPr lang="es-MX" sz="3200" dirty="0" smtClean="0"/>
              <a:t> y la </a:t>
            </a:r>
            <a:r>
              <a:rPr lang="es-MX" sz="3200" dirty="0" err="1" smtClean="0"/>
              <a:t>fca</a:t>
            </a:r>
            <a:endParaRPr lang="en-U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50435" y="2285812"/>
            <a:ext cx="6321287" cy="1126852"/>
          </a:xfrm>
        </p:spPr>
        <p:txBody>
          <a:bodyPr>
            <a:normAutofit fontScale="47500" lnSpcReduction="20000"/>
          </a:bodyPr>
          <a:lstStyle/>
          <a:p>
            <a:r>
              <a:rPr lang="es-MX" sz="4900" b="1" dirty="0" smtClean="0">
                <a:solidFill>
                  <a:schemeClr val="bg1"/>
                </a:solidFill>
              </a:rPr>
              <a:t>Taller de Introducción a la Vida Universitaria</a:t>
            </a:r>
          </a:p>
          <a:p>
            <a:r>
              <a:rPr lang="es-MX" sz="4900" b="1" dirty="0" smtClean="0">
                <a:solidFill>
                  <a:schemeClr val="bg1"/>
                </a:solidFill>
              </a:rPr>
              <a:t>Curso Introductorio </a:t>
            </a:r>
            <a:r>
              <a:rPr lang="es-MX" sz="4900" b="1" dirty="0" smtClean="0">
                <a:solidFill>
                  <a:schemeClr val="bg1"/>
                </a:solidFill>
              </a:rPr>
              <a:t>2025</a:t>
            </a:r>
            <a:endParaRPr lang="es-MX" sz="49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0" y="168482"/>
            <a:ext cx="2828925" cy="1619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77" y="196305"/>
            <a:ext cx="32480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FCA es </a:t>
            </a:r>
            <a:r>
              <a:rPr lang="es-MX" b="1" dirty="0"/>
              <a:t>cogobernada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6679" y="2426009"/>
            <a:ext cx="10349948" cy="39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L</a:t>
            </a:r>
            <a:r>
              <a:rPr lang="es-MX" sz="2000" dirty="0" smtClean="0"/>
              <a:t>as </a:t>
            </a:r>
            <a:r>
              <a:rPr lang="es-MX" sz="2000" dirty="0"/>
              <a:t>decisiones son consensuadas en el Consejo Académico por actores representativos de cada cuerpo que la constituye: </a:t>
            </a: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algn="ctr"/>
            <a:r>
              <a:rPr lang="es-MX" sz="2000" b="1" dirty="0"/>
              <a:t>Docentes</a:t>
            </a:r>
            <a:r>
              <a:rPr lang="es-MX" sz="2000" dirty="0"/>
              <a:t> (6 representantes),</a:t>
            </a:r>
          </a:p>
          <a:p>
            <a:pPr algn="ctr"/>
            <a:r>
              <a:rPr lang="es-MX" sz="2000" b="1" dirty="0"/>
              <a:t>Estudiantes</a:t>
            </a:r>
            <a:r>
              <a:rPr lang="es-MX" sz="2000" dirty="0"/>
              <a:t> (4 representantes), </a:t>
            </a:r>
          </a:p>
          <a:p>
            <a:pPr algn="ctr"/>
            <a:r>
              <a:rPr lang="es-MX" sz="2000" b="1" dirty="0"/>
              <a:t>Graduados</a:t>
            </a:r>
            <a:r>
              <a:rPr lang="es-MX" sz="2000" dirty="0"/>
              <a:t> (2 </a:t>
            </a:r>
            <a:r>
              <a:rPr lang="es-MX" sz="2000" dirty="0" smtClean="0"/>
              <a:t>representantes). </a:t>
            </a:r>
          </a:p>
          <a:p>
            <a:endParaRPr lang="es-MX" sz="2000" dirty="0" smtClean="0"/>
          </a:p>
          <a:p>
            <a:pPr marL="0" indent="0" algn="just">
              <a:buNone/>
            </a:pPr>
            <a:r>
              <a:rPr lang="es-MX" sz="2000" dirty="0" smtClean="0"/>
              <a:t>Este órgano está presidido por el </a:t>
            </a:r>
            <a:r>
              <a:rPr lang="es-MX" sz="2000" b="1" dirty="0" smtClean="0"/>
              <a:t>Decano</a:t>
            </a:r>
            <a:r>
              <a:rPr lang="es-MX" sz="2000" dirty="0" smtClean="0"/>
              <a:t> y cuyo secretario es el </a:t>
            </a:r>
            <a:r>
              <a:rPr lang="es-MX" sz="2000" b="1" dirty="0" smtClean="0"/>
              <a:t>Vicedecano</a:t>
            </a:r>
            <a:r>
              <a:rPr lang="es-MX" sz="2000" dirty="0" smtClean="0"/>
              <a:t>. También en esta instancia se encuentra representado el personal universitario (administrativos), aunque éstos no tienen voto.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449" y="1446994"/>
            <a:ext cx="4494998" cy="1134640"/>
          </a:xfrm>
        </p:spPr>
        <p:txBody>
          <a:bodyPr/>
          <a:lstStyle/>
          <a:p>
            <a:r>
              <a:rPr lang="es-MX" dirty="0" smtClean="0"/>
              <a:t>estudiantes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15568" y="2897115"/>
            <a:ext cx="3794760" cy="3079615"/>
          </a:xfrm>
        </p:spPr>
        <p:txBody>
          <a:bodyPr>
            <a:noAutofit/>
          </a:bodyPr>
          <a:lstStyle/>
          <a:p>
            <a:endParaRPr lang="es-MX" sz="1800" b="1" dirty="0" smtClean="0">
              <a:solidFill>
                <a:schemeClr val="tx1"/>
              </a:solidFill>
            </a:endParaRPr>
          </a:p>
          <a:p>
            <a:r>
              <a:rPr lang="es-MX" sz="1800" b="1" dirty="0" smtClean="0">
                <a:solidFill>
                  <a:schemeClr val="tx1"/>
                </a:solidFill>
              </a:rPr>
              <a:t>Rol fundamental en el gobierno de la Universidad y la Facultad: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En la Asamblea </a:t>
            </a:r>
            <a:r>
              <a:rPr lang="es-MX" sz="1800" dirty="0">
                <a:solidFill>
                  <a:schemeClr val="tx1"/>
                </a:solidFill>
              </a:rPr>
              <a:t>U</a:t>
            </a:r>
            <a:r>
              <a:rPr lang="es-MX" sz="1800" dirty="0" smtClean="0">
                <a:solidFill>
                  <a:schemeClr val="tx1"/>
                </a:solidFill>
              </a:rPr>
              <a:t>niversitaria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En el Consejo Superior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En el Consejo Académico de la FCA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Centro de Estudiantes  </a:t>
            </a:r>
            <a:r>
              <a:rPr lang="es-MX" sz="1800" dirty="0" smtClean="0">
                <a:solidFill>
                  <a:schemeClr val="tx1"/>
                </a:solidFill>
              </a:rPr>
              <a:t>CECAB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r="176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52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5194" y="3870040"/>
            <a:ext cx="8991600" cy="185446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¿Cuáles son las diferencias entre la escuela secundaria y la universidad?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3" y="2581467"/>
            <a:ext cx="1914525" cy="23907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45704" y="357809"/>
            <a:ext cx="9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Luego de esta presentación de las instituciones te invitamos a pensar….</a:t>
            </a: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2695194" y="2305878"/>
            <a:ext cx="8991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¿Cuáles son las características de la Universidad y la Facultad?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91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 que trataremos en este encuentro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s-MX" sz="2400" dirty="0" smtClean="0"/>
              <a:t>La Universidad Nacional de Mar del Plata</a:t>
            </a:r>
          </a:p>
          <a:p>
            <a:pPr algn="just">
              <a:lnSpc>
                <a:spcPct val="200000"/>
              </a:lnSpc>
            </a:pPr>
            <a:r>
              <a:rPr lang="es-MX" sz="2400" dirty="0" smtClean="0"/>
              <a:t>La Facultad de Ciencias Agrarias</a:t>
            </a:r>
          </a:p>
          <a:p>
            <a:pPr algn="just">
              <a:lnSpc>
                <a:spcPct val="200000"/>
              </a:lnSpc>
            </a:pPr>
            <a:r>
              <a:rPr lang="es-MX" sz="2400" dirty="0" smtClean="0"/>
              <a:t>La diferencia entre Universidad y Facultad.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42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3405" y="885179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Acerca de la </a:t>
            </a:r>
            <a:br>
              <a:rPr lang="es-MX" dirty="0" smtClean="0"/>
            </a:br>
            <a:r>
              <a:rPr lang="es-MX" dirty="0" smtClean="0"/>
              <a:t>Universidad nacional de mar del plata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3405" y="2638697"/>
            <a:ext cx="9862457" cy="36560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MX" sz="2400" dirty="0" smtClean="0"/>
              <a:t>Institución </a:t>
            </a:r>
            <a:r>
              <a:rPr lang="es-MX" sz="2400" b="1" dirty="0"/>
              <a:t>pública</a:t>
            </a:r>
            <a:r>
              <a:rPr lang="es-MX" sz="2400" dirty="0"/>
              <a:t>, </a:t>
            </a:r>
            <a:r>
              <a:rPr lang="es-MX" sz="2400" b="1" dirty="0"/>
              <a:t>autónoma</a:t>
            </a:r>
            <a:r>
              <a:rPr lang="es-MX" sz="2400" dirty="0"/>
              <a:t> y </a:t>
            </a:r>
            <a:r>
              <a:rPr lang="es-MX" sz="2400" b="1" dirty="0" smtClean="0"/>
              <a:t>autárquica</a:t>
            </a:r>
            <a:r>
              <a:rPr lang="es-MX" sz="2400" dirty="0" smtClean="0"/>
              <a:t>.</a:t>
            </a:r>
          </a:p>
          <a:p>
            <a:pPr algn="just"/>
            <a:r>
              <a:rPr lang="es-MX" sz="2400" dirty="0"/>
              <a:t>T</a:t>
            </a:r>
            <a:r>
              <a:rPr lang="es-MX" sz="2400" dirty="0" smtClean="0"/>
              <a:t>iene </a:t>
            </a:r>
            <a:r>
              <a:rPr lang="es-MX" sz="2400" dirty="0"/>
              <a:t>una organización específica, elige a sus propias autoridades, sus estatutos (normas) y programas de estudio, independientemente del poder político</a:t>
            </a:r>
            <a:r>
              <a:rPr lang="es-MX" sz="2400" dirty="0" smtClean="0"/>
              <a:t>. Tiene la capacidad de administrar sus recursos financieros.</a:t>
            </a:r>
            <a:endParaRPr lang="es-MX" sz="2400" dirty="0" smtClean="0"/>
          </a:p>
          <a:p>
            <a:pPr algn="just"/>
            <a:r>
              <a:rPr lang="es-MX" sz="2400" dirty="0" smtClean="0"/>
              <a:t>Su sede está en Mar del </a:t>
            </a:r>
            <a:r>
              <a:rPr lang="es-MX" sz="2400" dirty="0" smtClean="0"/>
              <a:t>Plata.</a:t>
            </a:r>
            <a:endParaRPr lang="es-MX" sz="2400" dirty="0" smtClean="0"/>
          </a:p>
          <a:p>
            <a:pPr algn="just"/>
            <a:r>
              <a:rPr lang="es-MX" sz="2400" dirty="0" smtClean="0"/>
              <a:t>Conformada por 11 Unidades </a:t>
            </a:r>
            <a:r>
              <a:rPr lang="es-MX" sz="2400" dirty="0" smtClean="0"/>
              <a:t>Académicas</a:t>
            </a:r>
            <a:r>
              <a:rPr lang="en-US" sz="2400" dirty="0" smtClean="0"/>
              <a:t>. La FCA </a:t>
            </a:r>
            <a:r>
              <a:rPr lang="es-AR" sz="2400" dirty="0" smtClean="0"/>
              <a:t>es</a:t>
            </a:r>
            <a:r>
              <a:rPr lang="en-US" sz="2400" dirty="0" smtClean="0"/>
              <a:t> </a:t>
            </a:r>
            <a:r>
              <a:rPr lang="es-AR" sz="2400" dirty="0" smtClean="0"/>
              <a:t>una de ellas</a:t>
            </a:r>
            <a:r>
              <a:rPr lang="en-US" sz="2400" dirty="0" smtClean="0"/>
              <a:t>.</a:t>
            </a:r>
            <a:endParaRPr lang="es-MX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32" y="527498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6" y="1620976"/>
            <a:ext cx="4494998" cy="1134640"/>
          </a:xfrm>
        </p:spPr>
        <p:txBody>
          <a:bodyPr/>
          <a:lstStyle/>
          <a:p>
            <a:r>
              <a:rPr lang="es-MX" dirty="0" smtClean="0"/>
              <a:t>Funciones </a:t>
            </a:r>
            <a:endParaRPr lang="en-U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08333" y="3072840"/>
            <a:ext cx="3794760" cy="2194037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</a:rPr>
              <a:t>- Enseñanza 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- Investigación 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- Extensión</a:t>
            </a:r>
          </a:p>
          <a:p>
            <a:r>
              <a:rPr lang="es-MX" sz="2800" b="1" dirty="0" smtClean="0">
                <a:solidFill>
                  <a:schemeClr val="tx1"/>
                </a:solidFill>
              </a:rPr>
              <a:t>- Gestión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Gobierno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8226" y="2638044"/>
            <a:ext cx="8582638" cy="31019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3200" b="1" dirty="0" smtClean="0"/>
              <a:t>1- La </a:t>
            </a:r>
            <a:r>
              <a:rPr lang="es-MX" sz="3200" b="1" dirty="0"/>
              <a:t>Asamblea  </a:t>
            </a:r>
            <a:r>
              <a:rPr lang="es-MX" sz="3200" b="1" dirty="0" smtClean="0"/>
              <a:t>Universitaria:</a:t>
            </a:r>
          </a:p>
          <a:p>
            <a:pPr marL="0" indent="0" algn="just">
              <a:buNone/>
            </a:pPr>
            <a:r>
              <a:rPr lang="es-MX" sz="3200" dirty="0" smtClean="0"/>
              <a:t>Órgano máximo de gobierno</a:t>
            </a:r>
          </a:p>
          <a:p>
            <a:pPr marL="0" indent="0" algn="just">
              <a:buNone/>
            </a:pPr>
            <a:r>
              <a:rPr lang="es-MX" sz="3200" dirty="0" smtClean="0"/>
              <a:t>Constituido por representantes de todos los cuerpos (docentes, estudiantes y graduados) de las unidades académicas.</a:t>
            </a:r>
          </a:p>
          <a:p>
            <a:pPr marL="0" indent="0" algn="just">
              <a:buNone/>
            </a:pPr>
            <a:r>
              <a:rPr lang="es-MX" sz="3200" b="1" dirty="0" smtClean="0"/>
              <a:t>Funciones</a:t>
            </a:r>
            <a:r>
              <a:rPr lang="es-MX" sz="3200" dirty="0" smtClean="0"/>
              <a:t>: </a:t>
            </a:r>
            <a:r>
              <a:rPr lang="es-MX" sz="3200" dirty="0"/>
              <a:t>la aprobación del Estatuto </a:t>
            </a:r>
            <a:r>
              <a:rPr lang="es-MX" sz="3200" dirty="0" smtClean="0"/>
              <a:t>Universitario</a:t>
            </a:r>
            <a:r>
              <a:rPr lang="es-MX" sz="3200" dirty="0"/>
              <a:t>, la elección del Rector, la creación o disolución de Facultades. </a:t>
            </a:r>
            <a:endParaRPr lang="en-US" dirty="0"/>
          </a:p>
        </p:txBody>
      </p:sp>
      <p:sp>
        <p:nvSpPr>
          <p:cNvPr id="4" name="Flecha abajo 3"/>
          <p:cNvSpPr/>
          <p:nvPr/>
        </p:nvSpPr>
        <p:spPr>
          <a:xfrm>
            <a:off x="5251269" y="5590903"/>
            <a:ext cx="1685108" cy="1084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567127"/>
            <a:ext cx="7729728" cy="1188720"/>
          </a:xfrm>
        </p:spPr>
        <p:txBody>
          <a:bodyPr/>
          <a:lstStyle/>
          <a:p>
            <a:r>
              <a:rPr lang="es-MX" dirty="0" smtClean="0"/>
              <a:t>gobierno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3270" y="2359749"/>
            <a:ext cx="9342782" cy="4226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500" b="1" dirty="0" smtClean="0"/>
              <a:t>2-  Consejo Superior</a:t>
            </a:r>
          </a:p>
          <a:p>
            <a:pPr marL="0" indent="0" algn="just">
              <a:buNone/>
            </a:pPr>
            <a:r>
              <a:rPr lang="es-MX" sz="2500" dirty="0"/>
              <a:t>I</a:t>
            </a:r>
            <a:r>
              <a:rPr lang="es-MX" sz="2500" dirty="0" smtClean="0"/>
              <a:t>ntegrado </a:t>
            </a:r>
            <a:r>
              <a:rPr lang="es-MX" sz="2500" dirty="0"/>
              <a:t>por </a:t>
            </a:r>
            <a:r>
              <a:rPr lang="es-MX" sz="2500" dirty="0" smtClean="0"/>
              <a:t>el-la decano-a, un-a </a:t>
            </a:r>
            <a:r>
              <a:rPr lang="es-MX" sz="2500" dirty="0"/>
              <a:t>docente, </a:t>
            </a:r>
            <a:r>
              <a:rPr lang="es-MX" sz="2500" dirty="0" smtClean="0"/>
              <a:t>un-a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</a:t>
            </a:r>
            <a:r>
              <a:rPr lang="es-MX" sz="2500" dirty="0"/>
              <a:t> y </a:t>
            </a:r>
            <a:r>
              <a:rPr lang="es-MX" sz="2500" dirty="0" smtClean="0"/>
              <a:t>un-a </a:t>
            </a:r>
            <a:r>
              <a:rPr lang="es-MX" sz="2500" dirty="0"/>
              <a:t>graduado de cada Facultad. </a:t>
            </a:r>
            <a:endParaRPr lang="es-MX" sz="2500" dirty="0" smtClean="0"/>
          </a:p>
          <a:p>
            <a:pPr marL="0" indent="0" algn="just">
              <a:buNone/>
            </a:pPr>
            <a:r>
              <a:rPr lang="es-MX" sz="2500" b="1" dirty="0"/>
              <a:t>F</a:t>
            </a:r>
            <a:r>
              <a:rPr lang="es-MX" sz="2500" b="1" dirty="0" smtClean="0"/>
              <a:t>unciones</a:t>
            </a:r>
            <a:r>
              <a:rPr lang="es-MX" sz="2500" dirty="0" smtClean="0"/>
              <a:t>: dictar los reglamentos, </a:t>
            </a:r>
            <a:r>
              <a:rPr lang="es-MX" sz="2500" dirty="0"/>
              <a:t>aprobar los </a:t>
            </a:r>
            <a:r>
              <a:rPr lang="es-MX" sz="2500" dirty="0" smtClean="0"/>
              <a:t>planes </a:t>
            </a:r>
            <a:r>
              <a:rPr lang="es-MX" sz="2500" dirty="0"/>
              <a:t>de estudios, crear instituciones de investigación, </a:t>
            </a:r>
            <a:r>
              <a:rPr lang="es-MX" sz="2500" dirty="0" smtClean="0"/>
              <a:t>designar </a:t>
            </a:r>
            <a:r>
              <a:rPr lang="es-MX" sz="2500" dirty="0"/>
              <a:t>su planta docente. </a:t>
            </a:r>
            <a:endParaRPr lang="es-MX" sz="2500" dirty="0" smtClean="0"/>
          </a:p>
          <a:p>
            <a:pPr marL="0" indent="0" algn="just">
              <a:buNone/>
            </a:pPr>
            <a:r>
              <a:rPr lang="es-MX" sz="2500" dirty="0" smtClean="0"/>
              <a:t>Está </a:t>
            </a:r>
            <a:r>
              <a:rPr lang="es-MX" sz="2500" dirty="0"/>
              <a:t>presidido por el </a:t>
            </a:r>
            <a:r>
              <a:rPr lang="es-MX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</a:t>
            </a:r>
            <a:r>
              <a:rPr lang="es-MX" sz="2500" dirty="0"/>
              <a:t>, </a:t>
            </a:r>
            <a:r>
              <a:rPr lang="es-MX" sz="2500" dirty="0" smtClean="0"/>
              <a:t>la Vicerrectora </a:t>
            </a:r>
            <a:r>
              <a:rPr lang="es-MX" sz="2500" dirty="0"/>
              <a:t>o </a:t>
            </a:r>
            <a:r>
              <a:rPr lang="es-MX" sz="2500" dirty="0" smtClean="0"/>
              <a:t>el-la Decano-a </a:t>
            </a:r>
            <a:r>
              <a:rPr lang="es-MX" sz="2500" dirty="0"/>
              <a:t>de mayor antigüedad como consejero superior.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245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Facultad de ciencias agrarias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MX" sz="1800" b="1" dirty="0" smtClean="0"/>
          </a:p>
          <a:p>
            <a:r>
              <a:rPr lang="es-MX" sz="1800" b="1" dirty="0" smtClean="0">
                <a:solidFill>
                  <a:schemeClr val="tx1"/>
                </a:solidFill>
              </a:rPr>
              <a:t>Única </a:t>
            </a:r>
            <a:r>
              <a:rPr lang="es-MX" sz="1800" b="1" dirty="0" smtClean="0">
                <a:solidFill>
                  <a:schemeClr val="tx1"/>
                </a:solidFill>
              </a:rPr>
              <a:t>Unidad </a:t>
            </a:r>
            <a:r>
              <a:rPr lang="es-MX" sz="1800" b="1" dirty="0">
                <a:solidFill>
                  <a:schemeClr val="tx1"/>
                </a:solidFill>
              </a:rPr>
              <a:t>A</a:t>
            </a:r>
            <a:r>
              <a:rPr lang="es-MX" sz="1800" b="1" dirty="0" smtClean="0">
                <a:solidFill>
                  <a:schemeClr val="tx1"/>
                </a:solidFill>
              </a:rPr>
              <a:t>cadémica </a:t>
            </a:r>
            <a:r>
              <a:rPr lang="es-MX" sz="1800" b="1" dirty="0" smtClean="0">
                <a:solidFill>
                  <a:schemeClr val="tx1"/>
                </a:solidFill>
              </a:rPr>
              <a:t>que se encuentra en la ciudad de Balcarce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r="24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8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 FCA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8383" y="2677800"/>
            <a:ext cx="5680412" cy="31019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MX" sz="2000" dirty="0" smtClean="0"/>
              <a:t>Impartir </a:t>
            </a:r>
            <a:r>
              <a:rPr lang="es-MX" sz="2000" b="1" dirty="0"/>
              <a:t>enseñanza</a:t>
            </a:r>
            <a:r>
              <a:rPr lang="es-MX" sz="2000" dirty="0"/>
              <a:t> de grado, posgrado y cursos para graduados.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Promover </a:t>
            </a:r>
            <a:r>
              <a:rPr lang="es-MX" sz="2000" dirty="0"/>
              <a:t>y desarrollar la </a:t>
            </a:r>
            <a:r>
              <a:rPr lang="es-MX" sz="2000" b="1" dirty="0"/>
              <a:t>investigación</a:t>
            </a:r>
            <a:r>
              <a:rPr lang="es-MX" sz="2000" dirty="0"/>
              <a:t> en relación a problemáticas nacionales y regionales, a través de los programas de extensión universitaria y </a:t>
            </a:r>
            <a:r>
              <a:rPr lang="es-MX" sz="2000" b="1" dirty="0"/>
              <a:t>transferencia</a:t>
            </a:r>
            <a:r>
              <a:rPr lang="es-MX" sz="2000" dirty="0"/>
              <a:t> de conocimientos.</a:t>
            </a:r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94" y="2625652"/>
            <a:ext cx="4739814" cy="31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3486" y="444137"/>
            <a:ext cx="833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ESTRUCTURA Y GOBIERNO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16" y="989953"/>
            <a:ext cx="7649847" cy="54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251</TotalTime>
  <Words>312</Words>
  <Application>Microsoft Office PowerPoint</Application>
  <PresentationFormat>Panorámica</PresentationFormat>
  <Paragraphs>53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Primer encuentro Conociendo la uNMdP y la fca</vt:lpstr>
      <vt:lpstr>Temas que trataremos en este encuentro</vt:lpstr>
      <vt:lpstr>Acerca de la  Universidad nacional de mar del plata</vt:lpstr>
      <vt:lpstr>Funciones </vt:lpstr>
      <vt:lpstr>Gobierno</vt:lpstr>
      <vt:lpstr>gobierno</vt:lpstr>
      <vt:lpstr>Facultad de ciencias agrarias</vt:lpstr>
      <vt:lpstr>Objetivos FCA </vt:lpstr>
      <vt:lpstr>Presentación de PowerPoint</vt:lpstr>
      <vt:lpstr>La FCA es cogobernada</vt:lpstr>
      <vt:lpstr>estudiantes</vt:lpstr>
      <vt:lpstr>¿Cuáles son las diferencias entre la escuela secundaria y la universidad?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la uNMdP y la fca</dc:title>
  <dc:creator>User</dc:creator>
  <cp:lastModifiedBy>User</cp:lastModifiedBy>
  <cp:revision>23</cp:revision>
  <dcterms:created xsi:type="dcterms:W3CDTF">2021-10-13T12:24:24Z</dcterms:created>
  <dcterms:modified xsi:type="dcterms:W3CDTF">2025-02-05T12:38:20Z</dcterms:modified>
</cp:coreProperties>
</file>