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lv" ContentType="video/unknown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3" r:id="rId2"/>
    <p:sldId id="274" r:id="rId3"/>
    <p:sldId id="275" r:id="rId4"/>
    <p:sldId id="269" r:id="rId5"/>
    <p:sldId id="270" r:id="rId6"/>
    <p:sldId id="271" r:id="rId7"/>
    <p:sldId id="272" r:id="rId8"/>
    <p:sldId id="276" r:id="rId9"/>
    <p:sldId id="259" r:id="rId10"/>
    <p:sldId id="260" r:id="rId11"/>
    <p:sldId id="261" r:id="rId12"/>
    <p:sldId id="262" r:id="rId13"/>
    <p:sldId id="265" r:id="rId14"/>
    <p:sldId id="266" r:id="rId15"/>
    <p:sldId id="263" r:id="rId16"/>
    <p:sldId id="264" r:id="rId17"/>
    <p:sldId id="267" r:id="rId18"/>
    <p:sldId id="268" r:id="rId19"/>
    <p:sldId id="277" r:id="rId2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8" autoAdjust="0"/>
    <p:restoredTop sz="94680" autoAdjust="0"/>
  </p:normalViewPr>
  <p:slideViewPr>
    <p:cSldViewPr>
      <p:cViewPr>
        <p:scale>
          <a:sx n="100" d="100"/>
          <a:sy n="100" d="100"/>
        </p:scale>
        <p:origin x="-946" y="-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C7D362-E070-406F-B18C-F12643B31019}" type="doc">
      <dgm:prSet loTypeId="urn:microsoft.com/office/officeart/2005/8/layout/vList2" loCatId="list" qsTypeId="urn:microsoft.com/office/officeart/2005/8/quickstyle/3d2" qsCatId="3D" csTypeId="urn:microsoft.com/office/officeart/2005/8/colors/accent0_1" csCatId="mainScheme" phldr="1"/>
      <dgm:spPr/>
      <dgm:t>
        <a:bodyPr/>
        <a:lstStyle/>
        <a:p>
          <a:endParaRPr lang="es-AR"/>
        </a:p>
      </dgm:t>
    </dgm:pt>
    <dgm:pt modelId="{BE25CA4E-045C-43CB-819E-95CF6B024A76}">
      <dgm:prSet phldrT="[Texto]" custT="1"/>
      <dgm:spPr>
        <a:solidFill>
          <a:srgbClr val="7030A0"/>
        </a:solidFill>
      </dgm:spPr>
      <dgm:t>
        <a:bodyPr/>
        <a:lstStyle/>
        <a:p>
          <a:pPr algn="ctr"/>
          <a:r>
            <a:rPr lang="es-AR" sz="18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Proceso automatizado que permite especificar parámetros para </a:t>
          </a:r>
          <a:r>
            <a:rPr lang="es-AR" sz="1800" b="1" i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examinar y revelar patrones estadísticos inherentes de los datos</a:t>
          </a:r>
        </a:p>
        <a:p>
          <a:pPr algn="ctr"/>
          <a:endParaRPr lang="es-AR" sz="1800" b="1" dirty="0" smtClean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algn="ctr"/>
          <a:r>
            <a:rPr lang="es-AR" sz="18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Las celdas </a:t>
          </a:r>
          <a:r>
            <a:rPr lang="es-AR" sz="18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con características espectrales similares </a:t>
          </a:r>
          <a:r>
            <a:rPr lang="es-AR" sz="18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se agrupan en una clase. Clases diferentes no representan necesariamente categorías distintas.</a:t>
          </a:r>
          <a:endParaRPr lang="es-AR" sz="1800" b="1" dirty="0" smtClean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509830B-CE82-46AE-AD70-C7C3D5236A6E}" type="parTrans" cxnId="{1B7D9C5D-9436-49AC-B18A-442DA20C7693}">
      <dgm:prSet/>
      <dgm:spPr/>
      <dgm:t>
        <a:bodyPr/>
        <a:lstStyle/>
        <a:p>
          <a:endParaRPr lang="es-AR"/>
        </a:p>
      </dgm:t>
    </dgm:pt>
    <dgm:pt modelId="{250FC902-10EF-4193-8478-A39826B00DE2}" type="sibTrans" cxnId="{1B7D9C5D-9436-49AC-B18A-442DA20C7693}">
      <dgm:prSet/>
      <dgm:spPr/>
      <dgm:t>
        <a:bodyPr/>
        <a:lstStyle/>
        <a:p>
          <a:endParaRPr lang="es-AR"/>
        </a:p>
      </dgm:t>
    </dgm:pt>
    <dgm:pt modelId="{945692C3-BDD8-4D31-96D8-E52AA83A2A19}" type="pres">
      <dgm:prSet presAssocID="{75C7D362-E070-406F-B18C-F12643B3101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  <dgm:pt modelId="{0B1BCE43-2A02-43C2-9E55-482660AAE81E}" type="pres">
      <dgm:prSet presAssocID="{BE25CA4E-045C-43CB-819E-95CF6B024A76}" presName="parentText" presStyleLbl="node1" presStyleIdx="0" presStyleCnt="1" custScaleY="717468" custLinFactNeighborX="-614" custLinFactNeighborY="351">
        <dgm:presLayoutVars>
          <dgm:chMax val="0"/>
          <dgm:bulletEnabled val="1"/>
        </dgm:presLayoutVars>
      </dgm:prSet>
      <dgm:spPr/>
      <dgm:t>
        <a:bodyPr/>
        <a:lstStyle/>
        <a:p>
          <a:endParaRPr lang="es-AR"/>
        </a:p>
      </dgm:t>
    </dgm:pt>
  </dgm:ptLst>
  <dgm:cxnLst>
    <dgm:cxn modelId="{1B7D9C5D-9436-49AC-B18A-442DA20C7693}" srcId="{75C7D362-E070-406F-B18C-F12643B31019}" destId="{BE25CA4E-045C-43CB-819E-95CF6B024A76}" srcOrd="0" destOrd="0" parTransId="{0509830B-CE82-46AE-AD70-C7C3D5236A6E}" sibTransId="{250FC902-10EF-4193-8478-A39826B00DE2}"/>
    <dgm:cxn modelId="{EDA6E74F-DA49-4964-A52D-279CD964D014}" type="presOf" srcId="{BE25CA4E-045C-43CB-819E-95CF6B024A76}" destId="{0B1BCE43-2A02-43C2-9E55-482660AAE81E}" srcOrd="0" destOrd="0" presId="urn:microsoft.com/office/officeart/2005/8/layout/vList2"/>
    <dgm:cxn modelId="{02CAAA19-459E-45A3-A480-0F1FA69B58BC}" type="presOf" srcId="{75C7D362-E070-406F-B18C-F12643B31019}" destId="{945692C3-BDD8-4D31-96D8-E52AA83A2A19}" srcOrd="0" destOrd="0" presId="urn:microsoft.com/office/officeart/2005/8/layout/vList2"/>
    <dgm:cxn modelId="{BD4676AE-4138-49BF-BEA9-20605421B1FB}" type="presParOf" srcId="{945692C3-BDD8-4D31-96D8-E52AA83A2A19}" destId="{0B1BCE43-2A02-43C2-9E55-482660AAE81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C7D362-E070-406F-B18C-F12643B31019}" type="doc">
      <dgm:prSet loTypeId="urn:microsoft.com/office/officeart/2005/8/layout/vList2" loCatId="list" qsTypeId="urn:microsoft.com/office/officeart/2005/8/quickstyle/3d2" qsCatId="3D" csTypeId="urn:microsoft.com/office/officeart/2005/8/colors/accent0_1" csCatId="mainScheme" phldr="1"/>
      <dgm:spPr/>
      <dgm:t>
        <a:bodyPr/>
        <a:lstStyle/>
        <a:p>
          <a:endParaRPr lang="es-AR"/>
        </a:p>
      </dgm:t>
    </dgm:pt>
    <dgm:pt modelId="{BE25CA4E-045C-43CB-819E-95CF6B024A76}">
      <dgm:prSet phldrT="[Texto]" custT="1"/>
      <dgm:spPr>
        <a:solidFill>
          <a:srgbClr val="7030A0"/>
        </a:solidFill>
      </dgm:spPr>
      <dgm:t>
        <a:bodyPr/>
        <a:lstStyle/>
        <a:p>
          <a:pPr algn="ctr"/>
          <a:r>
            <a:rPr lang="es-AR" sz="2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La clasificación no supervisada es un proceso iterativo que utiliza la distancia espectral para asignar celdas a un número definido de </a:t>
          </a:r>
          <a:r>
            <a:rPr lang="es-AR" sz="2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clases</a:t>
          </a:r>
          <a:r>
            <a:rPr lang="es-AR" sz="2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  <a:p>
          <a:pPr algn="ctr"/>
          <a:r>
            <a:rPr lang="es-AR" sz="2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Con cada iteración las estadísticas se recalculan y </a:t>
          </a:r>
          <a:r>
            <a:rPr lang="es-AR" sz="2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la composición de las </a:t>
          </a:r>
          <a:r>
            <a:rPr lang="es-AR" sz="2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agrupaciones </a:t>
          </a:r>
          <a:r>
            <a:rPr lang="es-AR" sz="2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va </a:t>
          </a:r>
          <a:r>
            <a:rPr lang="es-AR" sz="2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cambiando hasta que se cumplan ciertas condiciones definidas por el usuario.</a:t>
          </a:r>
        </a:p>
      </dgm:t>
    </dgm:pt>
    <dgm:pt modelId="{0509830B-CE82-46AE-AD70-C7C3D5236A6E}" type="parTrans" cxnId="{1B7D9C5D-9436-49AC-B18A-442DA20C7693}">
      <dgm:prSet/>
      <dgm:spPr/>
      <dgm:t>
        <a:bodyPr/>
        <a:lstStyle/>
        <a:p>
          <a:endParaRPr lang="es-AR"/>
        </a:p>
      </dgm:t>
    </dgm:pt>
    <dgm:pt modelId="{250FC902-10EF-4193-8478-A39826B00DE2}" type="sibTrans" cxnId="{1B7D9C5D-9436-49AC-B18A-442DA20C7693}">
      <dgm:prSet/>
      <dgm:spPr/>
      <dgm:t>
        <a:bodyPr/>
        <a:lstStyle/>
        <a:p>
          <a:endParaRPr lang="es-AR"/>
        </a:p>
      </dgm:t>
    </dgm:pt>
    <dgm:pt modelId="{945692C3-BDD8-4D31-96D8-E52AA83A2A19}" type="pres">
      <dgm:prSet presAssocID="{75C7D362-E070-406F-B18C-F12643B3101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  <dgm:pt modelId="{0B1BCE43-2A02-43C2-9E55-482660AAE81E}" type="pres">
      <dgm:prSet presAssocID="{BE25CA4E-045C-43CB-819E-95CF6B024A76}" presName="parentText" presStyleLbl="node1" presStyleIdx="0" presStyleCnt="1" custScaleY="717468" custLinFactNeighborY="23518">
        <dgm:presLayoutVars>
          <dgm:chMax val="0"/>
          <dgm:bulletEnabled val="1"/>
        </dgm:presLayoutVars>
      </dgm:prSet>
      <dgm:spPr/>
      <dgm:t>
        <a:bodyPr/>
        <a:lstStyle/>
        <a:p>
          <a:endParaRPr lang="es-AR"/>
        </a:p>
      </dgm:t>
    </dgm:pt>
  </dgm:ptLst>
  <dgm:cxnLst>
    <dgm:cxn modelId="{1B7D9C5D-9436-49AC-B18A-442DA20C7693}" srcId="{75C7D362-E070-406F-B18C-F12643B31019}" destId="{BE25CA4E-045C-43CB-819E-95CF6B024A76}" srcOrd="0" destOrd="0" parTransId="{0509830B-CE82-46AE-AD70-C7C3D5236A6E}" sibTransId="{250FC902-10EF-4193-8478-A39826B00DE2}"/>
    <dgm:cxn modelId="{A50696E8-3F05-4FA3-B313-B5EC12C6AC56}" type="presOf" srcId="{BE25CA4E-045C-43CB-819E-95CF6B024A76}" destId="{0B1BCE43-2A02-43C2-9E55-482660AAE81E}" srcOrd="0" destOrd="0" presId="urn:microsoft.com/office/officeart/2005/8/layout/vList2"/>
    <dgm:cxn modelId="{D641D417-C046-4094-90F7-D778480876E5}" type="presOf" srcId="{75C7D362-E070-406F-B18C-F12643B31019}" destId="{945692C3-BDD8-4D31-96D8-E52AA83A2A19}" srcOrd="0" destOrd="0" presId="urn:microsoft.com/office/officeart/2005/8/layout/vList2"/>
    <dgm:cxn modelId="{C35616BB-8F9A-4BB1-8852-F2BF93149AB8}" type="presParOf" srcId="{945692C3-BDD8-4D31-96D8-E52AA83A2A19}" destId="{0B1BCE43-2A02-43C2-9E55-482660AAE81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A6D73C9-72F8-4803-903E-D757A61D42F5}" type="doc">
      <dgm:prSet loTypeId="urn:microsoft.com/office/officeart/2005/8/layout/hList6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7EA48B75-B99B-4275-ACDA-FEA8568B2868}">
      <dgm:prSet/>
      <dgm:spPr>
        <a:solidFill>
          <a:srgbClr val="7030A0"/>
        </a:solidFill>
      </dgm:spPr>
      <dgm:t>
        <a:bodyPr/>
        <a:lstStyle/>
        <a:p>
          <a:pPr rtl="0"/>
          <a:r>
            <a:rPr lang="es-ES_tradnl" b="1" dirty="0" smtClean="0"/>
            <a:t>Paralelepípedo</a:t>
          </a:r>
          <a:endParaRPr lang="es-AR" b="1" dirty="0"/>
        </a:p>
      </dgm:t>
    </dgm:pt>
    <dgm:pt modelId="{AE990E4A-A8C7-4072-96D6-95A0282DB7CD}" type="parTrans" cxnId="{32B2BBDB-52DA-4FE3-ADD9-B1310DA37C42}">
      <dgm:prSet/>
      <dgm:spPr/>
      <dgm:t>
        <a:bodyPr/>
        <a:lstStyle/>
        <a:p>
          <a:endParaRPr lang="es-AR"/>
        </a:p>
      </dgm:t>
    </dgm:pt>
    <dgm:pt modelId="{9AE91392-A20A-41C8-8208-2A1A062918B1}" type="sibTrans" cxnId="{32B2BBDB-52DA-4FE3-ADD9-B1310DA37C42}">
      <dgm:prSet/>
      <dgm:spPr/>
      <dgm:t>
        <a:bodyPr/>
        <a:lstStyle/>
        <a:p>
          <a:endParaRPr lang="es-AR"/>
        </a:p>
      </dgm:t>
    </dgm:pt>
    <dgm:pt modelId="{0E8BC923-2CE2-481F-937D-CECB5D715CF3}">
      <dgm:prSet/>
      <dgm:spPr>
        <a:solidFill>
          <a:srgbClr val="FF0000"/>
        </a:solidFill>
      </dgm:spPr>
      <dgm:t>
        <a:bodyPr/>
        <a:lstStyle/>
        <a:p>
          <a:pPr rtl="0"/>
          <a:r>
            <a:rPr lang="es-ES_tradnl" b="1" dirty="0" smtClean="0"/>
            <a:t>Mínima Distancia</a:t>
          </a:r>
          <a:endParaRPr lang="es-AR" b="1" dirty="0"/>
        </a:p>
      </dgm:t>
    </dgm:pt>
    <dgm:pt modelId="{3F92ADC6-31CD-4878-83EB-6AB452FA414C}" type="parTrans" cxnId="{1D5FD32F-A378-45E2-9691-5662675E2BF0}">
      <dgm:prSet/>
      <dgm:spPr/>
      <dgm:t>
        <a:bodyPr/>
        <a:lstStyle/>
        <a:p>
          <a:endParaRPr lang="es-AR"/>
        </a:p>
      </dgm:t>
    </dgm:pt>
    <dgm:pt modelId="{C4629D15-E78B-404A-BC30-B62BFC4F4DE2}" type="sibTrans" cxnId="{1D5FD32F-A378-45E2-9691-5662675E2BF0}">
      <dgm:prSet/>
      <dgm:spPr/>
      <dgm:t>
        <a:bodyPr/>
        <a:lstStyle/>
        <a:p>
          <a:endParaRPr lang="es-AR"/>
        </a:p>
      </dgm:t>
    </dgm:pt>
    <dgm:pt modelId="{9B4C252A-497E-40AD-BE40-E9BE45159AA0}">
      <dgm:prSet/>
      <dgm:spPr>
        <a:solidFill>
          <a:srgbClr val="FFFF00"/>
        </a:solidFill>
      </dgm:spPr>
      <dgm:t>
        <a:bodyPr/>
        <a:lstStyle/>
        <a:p>
          <a:pPr rtl="0"/>
          <a:r>
            <a:rPr lang="es-ES_tradnl" b="1" dirty="0" smtClean="0"/>
            <a:t>Máxima Probabilidad</a:t>
          </a:r>
          <a:endParaRPr lang="es-AR" b="1" dirty="0"/>
        </a:p>
      </dgm:t>
    </dgm:pt>
    <dgm:pt modelId="{AEBAB96B-9FAA-4432-AE34-E07F0123C699}" type="sibTrans" cxnId="{96919EE2-1AC7-46E4-9A32-412C3126A591}">
      <dgm:prSet/>
      <dgm:spPr/>
      <dgm:t>
        <a:bodyPr/>
        <a:lstStyle/>
        <a:p>
          <a:endParaRPr lang="es-AR"/>
        </a:p>
      </dgm:t>
    </dgm:pt>
    <dgm:pt modelId="{79C15B49-4A04-43AA-A836-BE5C8AD3125C}" type="parTrans" cxnId="{96919EE2-1AC7-46E4-9A32-412C3126A591}">
      <dgm:prSet/>
      <dgm:spPr/>
      <dgm:t>
        <a:bodyPr/>
        <a:lstStyle/>
        <a:p>
          <a:endParaRPr lang="es-AR"/>
        </a:p>
      </dgm:t>
    </dgm:pt>
    <dgm:pt modelId="{F9F63732-3AC4-4F77-A3DE-80B8B793D531}" type="pres">
      <dgm:prSet presAssocID="{4A6D73C9-72F8-4803-903E-D757A61D42F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AR"/>
        </a:p>
      </dgm:t>
    </dgm:pt>
    <dgm:pt modelId="{DC129453-914E-49EF-807C-AC6F1FF22259}" type="pres">
      <dgm:prSet presAssocID="{7EA48B75-B99B-4275-ACDA-FEA8568B2868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D4E5CB6F-5C41-415B-983F-8B5075389AB7}" type="pres">
      <dgm:prSet presAssocID="{9AE91392-A20A-41C8-8208-2A1A062918B1}" presName="sibTrans" presStyleCnt="0"/>
      <dgm:spPr/>
    </dgm:pt>
    <dgm:pt modelId="{AEBD61CF-5696-4FF1-9E73-E63A7EEB9AD1}" type="pres">
      <dgm:prSet presAssocID="{0E8BC923-2CE2-481F-937D-CECB5D715CF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79C16329-3E5D-455D-B1E3-686132126BFA}" type="pres">
      <dgm:prSet presAssocID="{C4629D15-E78B-404A-BC30-B62BFC4F4DE2}" presName="sibTrans" presStyleCnt="0"/>
      <dgm:spPr/>
    </dgm:pt>
    <dgm:pt modelId="{08494152-6E8F-408C-8AEC-0971875B7877}" type="pres">
      <dgm:prSet presAssocID="{9B4C252A-497E-40AD-BE40-E9BE45159AA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</dgm:ptLst>
  <dgm:cxnLst>
    <dgm:cxn modelId="{96919EE2-1AC7-46E4-9A32-412C3126A591}" srcId="{4A6D73C9-72F8-4803-903E-D757A61D42F5}" destId="{9B4C252A-497E-40AD-BE40-E9BE45159AA0}" srcOrd="2" destOrd="0" parTransId="{79C15B49-4A04-43AA-A836-BE5C8AD3125C}" sibTransId="{AEBAB96B-9FAA-4432-AE34-E07F0123C699}"/>
    <dgm:cxn modelId="{7A9D8119-02F3-42CB-B2B5-EB3EB049F930}" type="presOf" srcId="{7EA48B75-B99B-4275-ACDA-FEA8568B2868}" destId="{DC129453-914E-49EF-807C-AC6F1FF22259}" srcOrd="0" destOrd="0" presId="urn:microsoft.com/office/officeart/2005/8/layout/hList6"/>
    <dgm:cxn modelId="{1D5FD32F-A378-45E2-9691-5662675E2BF0}" srcId="{4A6D73C9-72F8-4803-903E-D757A61D42F5}" destId="{0E8BC923-2CE2-481F-937D-CECB5D715CF3}" srcOrd="1" destOrd="0" parTransId="{3F92ADC6-31CD-4878-83EB-6AB452FA414C}" sibTransId="{C4629D15-E78B-404A-BC30-B62BFC4F4DE2}"/>
    <dgm:cxn modelId="{32B2BBDB-52DA-4FE3-ADD9-B1310DA37C42}" srcId="{4A6D73C9-72F8-4803-903E-D757A61D42F5}" destId="{7EA48B75-B99B-4275-ACDA-FEA8568B2868}" srcOrd="0" destOrd="0" parTransId="{AE990E4A-A8C7-4072-96D6-95A0282DB7CD}" sibTransId="{9AE91392-A20A-41C8-8208-2A1A062918B1}"/>
    <dgm:cxn modelId="{F7946D45-DCCC-41F7-AEA5-EBD1C0068C78}" type="presOf" srcId="{0E8BC923-2CE2-481F-937D-CECB5D715CF3}" destId="{AEBD61CF-5696-4FF1-9E73-E63A7EEB9AD1}" srcOrd="0" destOrd="0" presId="urn:microsoft.com/office/officeart/2005/8/layout/hList6"/>
    <dgm:cxn modelId="{E732F2EA-14CB-4968-A7D9-B7A36CCD2FA0}" type="presOf" srcId="{4A6D73C9-72F8-4803-903E-D757A61D42F5}" destId="{F9F63732-3AC4-4F77-A3DE-80B8B793D531}" srcOrd="0" destOrd="0" presId="urn:microsoft.com/office/officeart/2005/8/layout/hList6"/>
    <dgm:cxn modelId="{3651F3A4-B67C-4224-B75C-AB3C2A4F88E7}" type="presOf" srcId="{9B4C252A-497E-40AD-BE40-E9BE45159AA0}" destId="{08494152-6E8F-408C-8AEC-0971875B7877}" srcOrd="0" destOrd="0" presId="urn:microsoft.com/office/officeart/2005/8/layout/hList6"/>
    <dgm:cxn modelId="{5082B84E-D6FE-427E-9C7E-DC75659ED627}" type="presParOf" srcId="{F9F63732-3AC4-4F77-A3DE-80B8B793D531}" destId="{DC129453-914E-49EF-807C-AC6F1FF22259}" srcOrd="0" destOrd="0" presId="urn:microsoft.com/office/officeart/2005/8/layout/hList6"/>
    <dgm:cxn modelId="{D40F89D1-5D3C-467E-A618-F9E418B6A3E9}" type="presParOf" srcId="{F9F63732-3AC4-4F77-A3DE-80B8B793D531}" destId="{D4E5CB6F-5C41-415B-983F-8B5075389AB7}" srcOrd="1" destOrd="0" presId="urn:microsoft.com/office/officeart/2005/8/layout/hList6"/>
    <dgm:cxn modelId="{B4D5D66B-3DFA-4445-A7BB-B5BFF6F6CD58}" type="presParOf" srcId="{F9F63732-3AC4-4F77-A3DE-80B8B793D531}" destId="{AEBD61CF-5696-4FF1-9E73-E63A7EEB9AD1}" srcOrd="2" destOrd="0" presId="urn:microsoft.com/office/officeart/2005/8/layout/hList6"/>
    <dgm:cxn modelId="{2922D304-0FBA-4752-A7AA-6FC504B2F215}" type="presParOf" srcId="{F9F63732-3AC4-4F77-A3DE-80B8B793D531}" destId="{79C16329-3E5D-455D-B1E3-686132126BFA}" srcOrd="3" destOrd="0" presId="urn:microsoft.com/office/officeart/2005/8/layout/hList6"/>
    <dgm:cxn modelId="{E0BFA02F-8B38-4A87-BDA7-C56DD6ADD9DB}" type="presParOf" srcId="{F9F63732-3AC4-4F77-A3DE-80B8B793D531}" destId="{08494152-6E8F-408C-8AEC-0971875B7877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1BCE43-2A02-43C2-9E55-482660AAE81E}">
      <dsp:nvSpPr>
        <dsp:cNvPr id="0" name=""/>
        <dsp:cNvSpPr/>
      </dsp:nvSpPr>
      <dsp:spPr>
        <a:xfrm>
          <a:off x="0" y="2179"/>
          <a:ext cx="7534242" cy="2230068"/>
        </a:xfrm>
        <a:prstGeom prst="roundRect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8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Proceso automatizado que permite especificar parámetros para </a:t>
          </a:r>
          <a:r>
            <a:rPr lang="es-AR" sz="1800" b="1" i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examinar y revelar patrones estadísticos inherentes de los datos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AR" sz="1800" b="1" kern="1200" dirty="0" smtClean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8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Las celdas </a:t>
          </a:r>
          <a:r>
            <a:rPr lang="es-AR" sz="18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con características espectrales similares </a:t>
          </a:r>
          <a:r>
            <a:rPr lang="es-AR" sz="18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se agrupan en una clase. Clases diferentes no representan necesariamente categorías distintas.</a:t>
          </a:r>
          <a:endParaRPr lang="es-AR" sz="1800" b="1" kern="1200" dirty="0" smtClean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8863" y="111042"/>
        <a:ext cx="7316516" cy="20123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1BCE43-2A02-43C2-9E55-482660AAE81E}">
      <dsp:nvSpPr>
        <dsp:cNvPr id="0" name=""/>
        <dsp:cNvSpPr/>
      </dsp:nvSpPr>
      <dsp:spPr>
        <a:xfrm>
          <a:off x="0" y="2179"/>
          <a:ext cx="7272808" cy="2230068"/>
        </a:xfrm>
        <a:prstGeom prst="roundRect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0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La clasificación no supervisada es un proceso iterativo que utiliza la distancia espectral para asignar celdas a un número definido de </a:t>
          </a:r>
          <a:r>
            <a:rPr lang="es-AR" sz="20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clases</a:t>
          </a:r>
          <a:r>
            <a:rPr lang="es-AR" sz="20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0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Con cada iteración las estadísticas se recalculan y </a:t>
          </a:r>
          <a:r>
            <a:rPr lang="es-AR" sz="20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la composición de las </a:t>
          </a:r>
          <a:r>
            <a:rPr lang="es-AR" sz="20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agrupaciones </a:t>
          </a:r>
          <a:r>
            <a:rPr lang="es-AR" sz="20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va </a:t>
          </a:r>
          <a:r>
            <a:rPr lang="es-AR" sz="20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cambiando hasta que se cumplan ciertas condiciones definidas por el usuario.</a:t>
          </a:r>
        </a:p>
      </dsp:txBody>
      <dsp:txXfrm>
        <a:off x="108863" y="111042"/>
        <a:ext cx="7055082" cy="20123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129453-914E-49EF-807C-AC6F1FF22259}">
      <dsp:nvSpPr>
        <dsp:cNvPr id="0" name=""/>
        <dsp:cNvSpPr/>
      </dsp:nvSpPr>
      <dsp:spPr>
        <a:xfrm rot="16200000">
          <a:off x="-867507" y="868354"/>
          <a:ext cx="3937000" cy="2200291"/>
        </a:xfrm>
        <a:prstGeom prst="flowChartManualOperation">
          <a:avLst/>
        </a:prstGeom>
        <a:solidFill>
          <a:srgbClr val="7030A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0" rIns="132953" bIns="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100" b="1" kern="1200" dirty="0" smtClean="0"/>
            <a:t>Paralelepípedo</a:t>
          </a:r>
          <a:endParaRPr lang="es-AR" sz="2100" b="1" kern="1200" dirty="0"/>
        </a:p>
      </dsp:txBody>
      <dsp:txXfrm rot="5400000">
        <a:off x="847" y="787400"/>
        <a:ext cx="2200291" cy="2362200"/>
      </dsp:txXfrm>
    </dsp:sp>
    <dsp:sp modelId="{AEBD61CF-5696-4FF1-9E73-E63A7EEB9AD1}">
      <dsp:nvSpPr>
        <dsp:cNvPr id="0" name=""/>
        <dsp:cNvSpPr/>
      </dsp:nvSpPr>
      <dsp:spPr>
        <a:xfrm rot="16200000">
          <a:off x="1497806" y="868354"/>
          <a:ext cx="3937000" cy="2200291"/>
        </a:xfrm>
        <a:prstGeom prst="flowChartManualOperation">
          <a:avLst/>
        </a:prstGeom>
        <a:solidFill>
          <a:srgbClr val="FF000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0" rIns="132953" bIns="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100" b="1" kern="1200" dirty="0" smtClean="0"/>
            <a:t>Mínima Distancia</a:t>
          </a:r>
          <a:endParaRPr lang="es-AR" sz="2100" b="1" kern="1200" dirty="0"/>
        </a:p>
      </dsp:txBody>
      <dsp:txXfrm rot="5400000">
        <a:off x="2366160" y="787400"/>
        <a:ext cx="2200291" cy="2362200"/>
      </dsp:txXfrm>
    </dsp:sp>
    <dsp:sp modelId="{08494152-6E8F-408C-8AEC-0971875B7877}">
      <dsp:nvSpPr>
        <dsp:cNvPr id="0" name=""/>
        <dsp:cNvSpPr/>
      </dsp:nvSpPr>
      <dsp:spPr>
        <a:xfrm rot="16200000">
          <a:off x="3863119" y="868354"/>
          <a:ext cx="3937000" cy="2200291"/>
        </a:xfrm>
        <a:prstGeom prst="flowChartManualOperation">
          <a:avLst/>
        </a:prstGeom>
        <a:solidFill>
          <a:srgbClr val="FFFF0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0" rIns="132953" bIns="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100" b="1" kern="1200" dirty="0" smtClean="0"/>
            <a:t>Máxima Probabilidad</a:t>
          </a:r>
          <a:endParaRPr lang="es-AR" sz="2100" b="1" kern="1200" dirty="0"/>
        </a:p>
      </dsp:txBody>
      <dsp:txXfrm rot="5400000">
        <a:off x="4731473" y="787400"/>
        <a:ext cx="2200291" cy="23622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s-A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s-AR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AR" smtClean="0"/>
              <a:t>Haga clic para modificar el estilo de texto del patrón</a:t>
            </a:r>
          </a:p>
          <a:p>
            <a:pPr lvl="1"/>
            <a:r>
              <a:rPr lang="en-US" altLang="es-AR" smtClean="0"/>
              <a:t>Segundo nivel</a:t>
            </a:r>
          </a:p>
          <a:p>
            <a:pPr lvl="2"/>
            <a:r>
              <a:rPr lang="en-US" altLang="es-AR" smtClean="0"/>
              <a:t>Tercer nivel</a:t>
            </a:r>
          </a:p>
          <a:p>
            <a:pPr lvl="3"/>
            <a:r>
              <a:rPr lang="en-US" altLang="es-AR" smtClean="0"/>
              <a:t>Cuarto nivel</a:t>
            </a:r>
          </a:p>
          <a:p>
            <a:pPr lvl="4"/>
            <a:r>
              <a:rPr lang="en-US" altLang="es-AR" smtClean="0"/>
              <a:t>Quinto nivel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s-A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13AD39B-795C-4EA5-A1F6-85F33FBE025A}" type="slidenum">
              <a:rPr lang="en-US" altLang="es-AR"/>
              <a:pPr/>
              <a:t>‹Nº›</a:t>
            </a:fld>
            <a:endParaRPr lang="en-US" altLang="es-AR"/>
          </a:p>
        </p:txBody>
      </p:sp>
    </p:spTree>
    <p:extLst>
      <p:ext uri="{BB962C8B-B14F-4D97-AF65-F5344CB8AC3E}">
        <p14:creationId xmlns:p14="http://schemas.microsoft.com/office/powerpoint/2010/main" val="23714300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3AD39B-795C-4EA5-A1F6-85F33FBE025A}" type="slidenum">
              <a:rPr lang="en-US" altLang="es-AR" smtClean="0"/>
              <a:pPr/>
              <a:t>1</a:t>
            </a:fld>
            <a:endParaRPr lang="en-US" altLang="es-AR"/>
          </a:p>
        </p:txBody>
      </p:sp>
    </p:spTree>
    <p:extLst>
      <p:ext uri="{BB962C8B-B14F-4D97-AF65-F5344CB8AC3E}">
        <p14:creationId xmlns:p14="http://schemas.microsoft.com/office/powerpoint/2010/main" val="4185911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3AD39B-795C-4EA5-A1F6-85F33FBE025A}" type="slidenum">
              <a:rPr lang="en-US" altLang="es-AR" smtClean="0"/>
              <a:pPr/>
              <a:t>12</a:t>
            </a:fld>
            <a:endParaRPr lang="en-US" altLang="es-AR"/>
          </a:p>
        </p:txBody>
      </p:sp>
    </p:spTree>
    <p:extLst>
      <p:ext uri="{BB962C8B-B14F-4D97-AF65-F5344CB8AC3E}">
        <p14:creationId xmlns:p14="http://schemas.microsoft.com/office/powerpoint/2010/main" val="1064900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B42098-EE04-4077-9DEB-D96CE0E634C3}" type="slidenum">
              <a:rPr lang="en-US" altLang="es-AR"/>
              <a:pPr/>
              <a:t>‹Nº›</a:t>
            </a:fld>
            <a:endParaRPr lang="en-US" altLang="es-AR"/>
          </a:p>
        </p:txBody>
      </p:sp>
    </p:spTree>
    <p:extLst>
      <p:ext uri="{BB962C8B-B14F-4D97-AF65-F5344CB8AC3E}">
        <p14:creationId xmlns:p14="http://schemas.microsoft.com/office/powerpoint/2010/main" val="2615680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623486-5845-4728-AA92-26B579A4A923}" type="slidenum">
              <a:rPr lang="en-US" altLang="es-AR"/>
              <a:pPr/>
              <a:t>‹Nº›</a:t>
            </a:fld>
            <a:endParaRPr lang="en-US" altLang="es-AR"/>
          </a:p>
        </p:txBody>
      </p:sp>
    </p:spTree>
    <p:extLst>
      <p:ext uri="{BB962C8B-B14F-4D97-AF65-F5344CB8AC3E}">
        <p14:creationId xmlns:p14="http://schemas.microsoft.com/office/powerpoint/2010/main" val="898086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8D25D6-85FF-46C3-AF74-E7CD54E6A1D2}" type="slidenum">
              <a:rPr lang="en-US" altLang="es-AR"/>
              <a:pPr/>
              <a:t>‹Nº›</a:t>
            </a:fld>
            <a:endParaRPr lang="en-US" altLang="es-AR"/>
          </a:p>
        </p:txBody>
      </p:sp>
    </p:spTree>
    <p:extLst>
      <p:ext uri="{BB962C8B-B14F-4D97-AF65-F5344CB8AC3E}">
        <p14:creationId xmlns:p14="http://schemas.microsoft.com/office/powerpoint/2010/main" val="704720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30B7E-08A0-489A-82E7-F746E4ABC42F}" type="slidenum">
              <a:rPr lang="en-US" altLang="es-AR"/>
              <a:pPr/>
              <a:t>‹Nº›</a:t>
            </a:fld>
            <a:endParaRPr lang="en-US" altLang="es-AR"/>
          </a:p>
        </p:txBody>
      </p:sp>
    </p:spTree>
    <p:extLst>
      <p:ext uri="{BB962C8B-B14F-4D97-AF65-F5344CB8AC3E}">
        <p14:creationId xmlns:p14="http://schemas.microsoft.com/office/powerpoint/2010/main" val="3717369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149787-AD23-44BD-8BEE-D87FB02C2DDB}" type="slidenum">
              <a:rPr lang="en-US" altLang="es-AR"/>
              <a:pPr/>
              <a:t>‹Nº›</a:t>
            </a:fld>
            <a:endParaRPr lang="en-US" altLang="es-AR"/>
          </a:p>
        </p:txBody>
      </p:sp>
    </p:spTree>
    <p:extLst>
      <p:ext uri="{BB962C8B-B14F-4D97-AF65-F5344CB8AC3E}">
        <p14:creationId xmlns:p14="http://schemas.microsoft.com/office/powerpoint/2010/main" val="3262661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546BC2-DFA5-4BF6-9411-AA4D6ECD890C}" type="slidenum">
              <a:rPr lang="en-US" altLang="es-AR"/>
              <a:pPr/>
              <a:t>‹Nº›</a:t>
            </a:fld>
            <a:endParaRPr lang="en-US" altLang="es-AR"/>
          </a:p>
        </p:txBody>
      </p:sp>
    </p:spTree>
    <p:extLst>
      <p:ext uri="{BB962C8B-B14F-4D97-AF65-F5344CB8AC3E}">
        <p14:creationId xmlns:p14="http://schemas.microsoft.com/office/powerpoint/2010/main" val="1444963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C64B81-EC9D-4FB9-B873-A5CB4117BCC9}" type="slidenum">
              <a:rPr lang="en-US" altLang="es-AR"/>
              <a:pPr/>
              <a:t>‹Nº›</a:t>
            </a:fld>
            <a:endParaRPr lang="en-US" altLang="es-AR"/>
          </a:p>
        </p:txBody>
      </p:sp>
    </p:spTree>
    <p:extLst>
      <p:ext uri="{BB962C8B-B14F-4D97-AF65-F5344CB8AC3E}">
        <p14:creationId xmlns:p14="http://schemas.microsoft.com/office/powerpoint/2010/main" val="1428792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E7E0BD-5A99-4693-B409-F9323BE27887}" type="slidenum">
              <a:rPr lang="en-US" altLang="es-AR"/>
              <a:pPr/>
              <a:t>‹Nº›</a:t>
            </a:fld>
            <a:endParaRPr lang="en-US" altLang="es-AR"/>
          </a:p>
        </p:txBody>
      </p:sp>
    </p:spTree>
    <p:extLst>
      <p:ext uri="{BB962C8B-B14F-4D97-AF65-F5344CB8AC3E}">
        <p14:creationId xmlns:p14="http://schemas.microsoft.com/office/powerpoint/2010/main" val="512915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DA3F15-518F-467C-8E01-36FF0B267557}" type="slidenum">
              <a:rPr lang="en-US" altLang="es-AR"/>
              <a:pPr/>
              <a:t>‹Nº›</a:t>
            </a:fld>
            <a:endParaRPr lang="en-US" altLang="es-AR"/>
          </a:p>
        </p:txBody>
      </p:sp>
    </p:spTree>
    <p:extLst>
      <p:ext uri="{BB962C8B-B14F-4D97-AF65-F5344CB8AC3E}">
        <p14:creationId xmlns:p14="http://schemas.microsoft.com/office/powerpoint/2010/main" val="3127044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A38A21-A41F-4C4B-A1F8-48D4BA46B9C9}" type="slidenum">
              <a:rPr lang="en-US" altLang="es-AR"/>
              <a:pPr/>
              <a:t>‹Nº›</a:t>
            </a:fld>
            <a:endParaRPr lang="en-US" altLang="es-AR"/>
          </a:p>
        </p:txBody>
      </p:sp>
    </p:spTree>
    <p:extLst>
      <p:ext uri="{BB962C8B-B14F-4D97-AF65-F5344CB8AC3E}">
        <p14:creationId xmlns:p14="http://schemas.microsoft.com/office/powerpoint/2010/main" val="26744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FC9A8A-41E4-4105-8E3C-B8389A16D07B}" type="slidenum">
              <a:rPr lang="en-US" altLang="es-AR"/>
              <a:pPr/>
              <a:t>‹Nº›</a:t>
            </a:fld>
            <a:endParaRPr lang="en-US" altLang="es-AR"/>
          </a:p>
        </p:txBody>
      </p:sp>
    </p:spTree>
    <p:extLst>
      <p:ext uri="{BB962C8B-B14F-4D97-AF65-F5344CB8AC3E}">
        <p14:creationId xmlns:p14="http://schemas.microsoft.com/office/powerpoint/2010/main" val="400660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AR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AR" smtClean="0"/>
              <a:t>Haga clic para modificar el estilo de texto del patrón</a:t>
            </a:r>
          </a:p>
          <a:p>
            <a:pPr lvl="1"/>
            <a:r>
              <a:rPr lang="en-US" altLang="es-AR" smtClean="0"/>
              <a:t>Segundo nivel</a:t>
            </a:r>
          </a:p>
          <a:p>
            <a:pPr lvl="2"/>
            <a:r>
              <a:rPr lang="en-US" altLang="es-AR" smtClean="0"/>
              <a:t>Tercer nivel</a:t>
            </a:r>
          </a:p>
          <a:p>
            <a:pPr lvl="3"/>
            <a:r>
              <a:rPr lang="en-US" altLang="es-AR" smtClean="0"/>
              <a:t>Cuarto nivel</a:t>
            </a:r>
          </a:p>
          <a:p>
            <a:pPr lvl="4"/>
            <a:r>
              <a:rPr lang="en-US" altLang="es-AR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s-A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s-A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0EB1AB7-6371-42D8-B5DF-8A67AF2F200D}" type="slidenum">
              <a:rPr lang="en-US" altLang="es-AR"/>
              <a:pPr/>
              <a:t>‹Nº›</a:t>
            </a:fld>
            <a:endParaRPr lang="en-US" alt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a5104\Videos\Rotacion%20de%20cultivos.mp4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image" Target="../media/image19.png"/><Relationship Id="rId3" Type="http://schemas.microsoft.com/office/2007/relationships/media" Target="../media/media9.mp4"/><Relationship Id="rId7" Type="http://schemas.openxmlformats.org/officeDocument/2006/relationships/diagramData" Target="../diagrams/data3.xml"/><Relationship Id="rId12" Type="http://schemas.openxmlformats.org/officeDocument/2006/relationships/image" Target="../media/image18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notesSlide" Target="../notesSlides/notesSlide2.xml"/><Relationship Id="rId11" Type="http://schemas.microsoft.com/office/2007/relationships/diagramDrawing" Target="../diagrams/drawing3.xml"/><Relationship Id="rId5" Type="http://schemas.openxmlformats.org/officeDocument/2006/relationships/slideLayout" Target="../slideLayouts/slideLayout2.xml"/><Relationship Id="rId10" Type="http://schemas.openxmlformats.org/officeDocument/2006/relationships/diagramColors" Target="../diagrams/colors3.xml"/><Relationship Id="rId4" Type="http://schemas.openxmlformats.org/officeDocument/2006/relationships/video" Target="../media/media9.mp4"/><Relationship Id="rId9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9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video" Target="../media/media7.mp4"/><Relationship Id="rId13" Type="http://schemas.openxmlformats.org/officeDocument/2006/relationships/image" Target="../media/image13.png"/><Relationship Id="rId3" Type="http://schemas.microsoft.com/office/2007/relationships/media" Target="../media/media5.mp4"/><Relationship Id="rId7" Type="http://schemas.microsoft.com/office/2007/relationships/media" Target="../media/media7.mp4"/><Relationship Id="rId12" Type="http://schemas.openxmlformats.org/officeDocument/2006/relationships/image" Target="../media/image1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video" Target="../media/media6.flv"/><Relationship Id="rId11" Type="http://schemas.openxmlformats.org/officeDocument/2006/relationships/image" Target="../media/image11.png"/><Relationship Id="rId5" Type="http://schemas.microsoft.com/office/2007/relationships/media" Target="../media/media6.flv"/><Relationship Id="rId10" Type="http://schemas.openxmlformats.org/officeDocument/2006/relationships/image" Target="../media/image10.png"/><Relationship Id="rId4" Type="http://schemas.openxmlformats.org/officeDocument/2006/relationships/video" Target="../media/media5.mp4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otacion de cultivos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146467" y="3068960"/>
            <a:ext cx="5305853" cy="2520280"/>
          </a:xfrm>
          <a:prstGeom prst="rect">
            <a:avLst/>
          </a:prstGeom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" y="170510"/>
            <a:ext cx="9034463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209" y="1196752"/>
            <a:ext cx="644271" cy="64427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07597"/>
            <a:ext cx="654767" cy="63722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067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3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lasificación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476250"/>
            <a:ext cx="8523287" cy="5905500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2 Grupo"/>
          <p:cNvGrpSpPr/>
          <p:nvPr/>
        </p:nvGrpSpPr>
        <p:grpSpPr>
          <a:xfrm>
            <a:off x="395536" y="531514"/>
            <a:ext cx="6768752" cy="864096"/>
            <a:chOff x="0" y="0"/>
            <a:chExt cx="5184576" cy="85431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" name="3 Rectángulo redondeado"/>
            <p:cNvSpPr/>
            <p:nvPr/>
          </p:nvSpPr>
          <p:spPr>
            <a:xfrm>
              <a:off x="0" y="0"/>
              <a:ext cx="5184576" cy="854315"/>
            </a:xfrm>
            <a:prstGeom prst="roundRect">
              <a:avLst/>
            </a:prstGeom>
            <a:solidFill>
              <a:srgbClr val="0070C0"/>
            </a:solidFill>
            <a:sp3d prstMaterial="plastic">
              <a:bevelT w="127000" h="25400" prst="relaxedInset"/>
            </a:sp3d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4 Rectángulo"/>
            <p:cNvSpPr/>
            <p:nvPr/>
          </p:nvSpPr>
          <p:spPr>
            <a:xfrm>
              <a:off x="41704" y="41704"/>
              <a:ext cx="5101168" cy="77090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AR" sz="2400" b="1" kern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Clasificación Supervisada</a:t>
              </a:r>
              <a:endParaRPr lang="es-AR" sz="24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777301"/>
            <a:ext cx="644271" cy="64427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lasificación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485775"/>
            <a:ext cx="8542337" cy="5886450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2 Grupo"/>
          <p:cNvGrpSpPr/>
          <p:nvPr/>
        </p:nvGrpSpPr>
        <p:grpSpPr>
          <a:xfrm>
            <a:off x="395536" y="548680"/>
            <a:ext cx="6768752" cy="864096"/>
            <a:chOff x="0" y="0"/>
            <a:chExt cx="5184576" cy="85431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" name="3 Rectángulo redondeado"/>
            <p:cNvSpPr/>
            <p:nvPr/>
          </p:nvSpPr>
          <p:spPr>
            <a:xfrm>
              <a:off x="0" y="0"/>
              <a:ext cx="5184576" cy="854315"/>
            </a:xfrm>
            <a:prstGeom prst="roundRect">
              <a:avLst/>
            </a:prstGeom>
            <a:solidFill>
              <a:srgbClr val="0070C0"/>
            </a:solidFill>
            <a:sp3d prstMaterial="plastic">
              <a:bevelT w="127000" h="25400" prst="relaxedInset"/>
            </a:sp3d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4 Rectángulo"/>
            <p:cNvSpPr/>
            <p:nvPr/>
          </p:nvSpPr>
          <p:spPr>
            <a:xfrm>
              <a:off x="41704" y="41704"/>
              <a:ext cx="5101168" cy="77090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AR" sz="2400" b="1" kern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Clasificación Supervisada</a:t>
              </a:r>
              <a:endParaRPr lang="es-AR" sz="24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803013"/>
            <a:ext cx="654767" cy="63722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179512" y="449549"/>
            <a:ext cx="38481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 altLang="es-AR" sz="2800"/>
              <a:t>Criterios de Asignación</a:t>
            </a:r>
            <a:endParaRPr lang="en-US" altLang="es-AR" sz="2800"/>
          </a:p>
        </p:txBody>
      </p:sp>
      <p:graphicFrame>
        <p:nvGraphicFramePr>
          <p:cNvPr id="9" name="8 Diagrama"/>
          <p:cNvGraphicFramePr/>
          <p:nvPr>
            <p:extLst>
              <p:ext uri="{D42A27DB-BD31-4B8C-83A1-F6EECF244321}">
                <p14:modId xmlns:p14="http://schemas.microsoft.com/office/powerpoint/2010/main" val="3712494049"/>
              </p:ext>
            </p:extLst>
          </p:nvPr>
        </p:nvGraphicFramePr>
        <p:xfrm>
          <a:off x="1455738" y="1576388"/>
          <a:ext cx="6932612" cy="393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" name="Colores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660232" y="2276872"/>
            <a:ext cx="1154086" cy="903461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pic>
        <p:nvPicPr>
          <p:cNvPr id="16" name="Colores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19672" y="3861048"/>
            <a:ext cx="1154086" cy="903461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pic>
        <p:nvPicPr>
          <p:cNvPr id="17" name="Probabilidad 2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5496" y="44624"/>
            <a:ext cx="8928992" cy="971227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5" name="14 CuadroTexto"/>
          <p:cNvSpPr txBox="1"/>
          <p:nvPr/>
        </p:nvSpPr>
        <p:spPr>
          <a:xfrm>
            <a:off x="2773758" y="247694"/>
            <a:ext cx="4000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 smtClean="0">
                <a:solidFill>
                  <a:schemeClr val="bg1"/>
                </a:solidFill>
                <a:latin typeface="+mj-lt"/>
              </a:rPr>
              <a:t>Criterio de asignación</a:t>
            </a:r>
            <a:endParaRPr lang="es-AR" sz="2800" b="1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198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58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Clasificación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60648"/>
            <a:ext cx="7642051" cy="5283745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2" name="Flores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560" y="5445224"/>
            <a:ext cx="1856370" cy="1008112"/>
          </a:xfrm>
          <a:prstGeom prst="rect">
            <a:avLst/>
          </a:prstGeom>
          <a:ln>
            <a:noFill/>
          </a:ln>
          <a:effectLst>
            <a:glow rad="127000">
              <a:schemeClr val="bg1"/>
            </a:glow>
            <a:outerShdw blurRad="127000" dist="38100" dir="2700000" algn="ctr">
              <a:srgbClr val="000000">
                <a:alpha val="45000"/>
              </a:srgbClr>
            </a:outerShdw>
            <a:reflection blurRad="6350" stA="50000" endA="275" endPos="40000" dist="101600" dir="5400000" sy="-100000" algn="bl" rotWithShape="0"/>
          </a:effectLst>
          <a:scene3d>
            <a:camera prst="perspectiveFront" fov="2700000">
              <a:rot lat="20376001" lon="1938000" rev="19632000"/>
            </a:camera>
            <a:lightRig rig="soft" dir="t">
              <a:rot lat="0" lon="0" rev="0"/>
            </a:lightRig>
          </a:scene3d>
          <a:sp3d prstMaterial="translucentPowder">
            <a:bevelT w="203200" h="50800" prst="slope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Clasificación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90538"/>
            <a:ext cx="7213178" cy="4973587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ariposas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25173" y="3681029"/>
            <a:ext cx="1405317" cy="792088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brightRoom" dir="t"/>
          </a:scene3d>
          <a:sp3d prstMaterial="powder">
            <a:bevelT w="203200" h="50800" prst="softRound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Clasificación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260648"/>
            <a:ext cx="7718821" cy="5313609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olibri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9592" y="5301208"/>
            <a:ext cx="1773843" cy="999803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reflection blurRad="6350" stA="50000" endA="275" endPos="40000" dist="101600" dir="5400000" sy="-100000" algn="bl" rotWithShape="0"/>
          </a:effectLst>
          <a:scene3d>
            <a:camera prst="perspectiveFront" fov="2700000">
              <a:rot lat="20376000" lon="1938000" rev="19632000"/>
            </a:camera>
            <a:lightRig rig="flood" dir="t"/>
          </a:scene3d>
          <a:sp3d extrusionH="76200" prstMaterial="powder">
            <a:bevelT w="203200" h="50800" prst="hardEdge"/>
            <a:extrusionClr>
              <a:schemeClr val="bg1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Clasificación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71488"/>
            <a:ext cx="7347669" cy="5110587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olores 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6136" y="3501008"/>
            <a:ext cx="1646087" cy="92779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ContrastingLeftFacing"/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Clasificación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659" y="380119"/>
            <a:ext cx="7646813" cy="5281129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ados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6256" y="5373216"/>
            <a:ext cx="1728192" cy="97407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powder">
            <a:bevelT w="203200" h="50800" prst="hardEdge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295275" y="481013"/>
            <a:ext cx="7805117" cy="4892203"/>
            <a:chOff x="295275" y="481013"/>
            <a:chExt cx="8551863" cy="5895975"/>
          </a:xfrm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</p:grpSpPr>
        <p:pic>
          <p:nvPicPr>
            <p:cNvPr id="15364" name="Picture 4" descr="Clasificación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275" y="481013"/>
              <a:ext cx="8551863" cy="5895975"/>
            </a:xfrm>
            <a:prstGeom prst="rect">
              <a:avLst/>
            </a:prstGeom>
            <a:no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65" name="Picture 5" descr="Clasificación 1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463" y="3500438"/>
              <a:ext cx="4111625" cy="2862262"/>
            </a:xfrm>
            <a:prstGeom prst="rect">
              <a:avLst/>
            </a:prstGeom>
            <a:no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robabilidad 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7544" y="5301208"/>
            <a:ext cx="1518331" cy="855787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7200000">
              <a:rot lat="0" lon="8400000" rev="0"/>
            </a:camera>
            <a:lightRig rig="glow" dir="t"/>
          </a:scene3d>
          <a:sp3d extrusionH="107950" prstMaterial="matte">
            <a:bevelT w="82550" h="63500" prst="softRound"/>
            <a:bevelB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44624"/>
            <a:ext cx="8229600" cy="11430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s-AR" dirty="0" smtClean="0"/>
              <a:t>Máscaras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260848"/>
          </a:xfrm>
        </p:spPr>
        <p:txBody>
          <a:bodyPr/>
          <a:lstStyle/>
          <a:p>
            <a:pPr marL="0" indent="0" algn="ctr">
              <a:buNone/>
            </a:pPr>
            <a:r>
              <a:rPr lang="es-AR" dirty="0" smtClean="0"/>
              <a:t>Una máscara es una imagen binaria que se genera con el propósito de seleccionar las celdas de otras imágenes cuya información será utilizada o descartada.</a:t>
            </a:r>
            <a:endParaRPr lang="es-AR" dirty="0"/>
          </a:p>
        </p:txBody>
      </p:sp>
      <p:sp>
        <p:nvSpPr>
          <p:cNvPr id="4" name="2 Marcador de contenido"/>
          <p:cNvSpPr txBox="1">
            <a:spLocks/>
          </p:cNvSpPr>
          <p:nvPr/>
        </p:nvSpPr>
        <p:spPr bwMode="auto">
          <a:xfrm>
            <a:off x="467544" y="4005064"/>
            <a:ext cx="8229600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s-AR" kern="0" dirty="0" smtClean="0"/>
              <a:t>Las máscaras pueden ser generadas a partir de vectores o mallas de celdas</a:t>
            </a:r>
            <a:endParaRPr lang="es-AR" kern="0" dirty="0"/>
          </a:p>
        </p:txBody>
      </p:sp>
    </p:spTree>
    <p:extLst>
      <p:ext uri="{BB962C8B-B14F-4D97-AF65-F5344CB8AC3E}">
        <p14:creationId xmlns:p14="http://schemas.microsoft.com/office/powerpoint/2010/main" val="321131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01236" y="2564904"/>
            <a:ext cx="8568952" cy="2121099"/>
          </a:xfrm>
        </p:spPr>
        <p:txBody>
          <a:bodyPr/>
          <a:lstStyle/>
          <a:p>
            <a:pPr marL="0" indent="0" algn="ctr">
              <a:buNone/>
            </a:pPr>
            <a:r>
              <a:rPr lang="es-AR" sz="3600" dirty="0" smtClean="0"/>
              <a:t>Es un proceso de </a:t>
            </a:r>
            <a:r>
              <a:rPr lang="es-AR" sz="3600" u="sng" dirty="0" smtClean="0"/>
              <a:t>análisis</a:t>
            </a:r>
            <a:r>
              <a:rPr lang="es-AR" sz="3600" dirty="0" smtClean="0"/>
              <a:t> que </a:t>
            </a:r>
            <a:r>
              <a:rPr lang="es-AR" sz="3600" dirty="0" smtClean="0"/>
              <a:t>evalúa la diversidad para agrupar los </a:t>
            </a:r>
            <a:r>
              <a:rPr lang="es-AR" sz="3600" dirty="0" smtClean="0"/>
              <a:t>elementos en clases e identificar categorías.</a:t>
            </a:r>
            <a:endParaRPr lang="es-AR" sz="3600" dirty="0"/>
          </a:p>
        </p:txBody>
      </p:sp>
      <p:pic>
        <p:nvPicPr>
          <p:cNvPr id="7" name="Probabilidad 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116632"/>
            <a:ext cx="8496944" cy="10801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7 CuadroTexto"/>
          <p:cNvSpPr txBox="1"/>
          <p:nvPr/>
        </p:nvSpPr>
        <p:spPr>
          <a:xfrm>
            <a:off x="632736" y="271971"/>
            <a:ext cx="7734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400" b="1" dirty="0" smtClean="0">
                <a:solidFill>
                  <a:srgbClr val="7030A0"/>
                </a:solidFill>
                <a:latin typeface="+mj-lt"/>
              </a:rPr>
              <a:t>Definición</a:t>
            </a:r>
            <a:endParaRPr lang="es-AR" sz="4400" b="1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648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6788" y="1340768"/>
            <a:ext cx="9144000" cy="36004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s-AR" sz="2400" dirty="0"/>
              <a:t>Reflectancia en las bandas </a:t>
            </a:r>
            <a:r>
              <a:rPr lang="es-AR" sz="2400" dirty="0" smtClean="0"/>
              <a:t>espectrales</a:t>
            </a:r>
            <a:endParaRPr lang="es-AR" sz="1800" dirty="0" smtClean="0"/>
          </a:p>
          <a:p>
            <a:pPr marL="0" indent="0">
              <a:buNone/>
            </a:pPr>
            <a:endParaRPr lang="es-AR" sz="1800" dirty="0"/>
          </a:p>
          <a:p>
            <a:pPr>
              <a:buFont typeface="Wingdings" panose="05000000000000000000" pitchFamily="2" charset="2"/>
              <a:buChar char="ü"/>
            </a:pPr>
            <a:r>
              <a:rPr lang="es-AR" sz="2400" dirty="0" smtClean="0"/>
              <a:t>Índices derivados de la reflectancia </a:t>
            </a:r>
            <a:r>
              <a:rPr lang="es-AR" sz="2400" dirty="0" smtClean="0"/>
              <a:t>en </a:t>
            </a:r>
            <a:r>
              <a:rPr lang="es-AR" sz="2400" dirty="0" smtClean="0"/>
              <a:t>dos </a:t>
            </a:r>
            <a:r>
              <a:rPr lang="es-AR" sz="2400" dirty="0" smtClean="0"/>
              <a:t>o más bandas </a:t>
            </a:r>
            <a:r>
              <a:rPr lang="es-AR" sz="2400" dirty="0" smtClean="0"/>
              <a:t>espectrales </a:t>
            </a:r>
            <a:r>
              <a:rPr lang="es-AR" sz="1800" dirty="0"/>
              <a:t>(índices de </a:t>
            </a:r>
            <a:r>
              <a:rPr lang="es-AR" sz="1800" dirty="0" smtClean="0"/>
              <a:t>vegetación como el NDVI, EVI, </a:t>
            </a:r>
            <a:r>
              <a:rPr lang="es-AR" sz="1800" dirty="0"/>
              <a:t>de estrés hídrico, </a:t>
            </a:r>
            <a:r>
              <a:rPr lang="es-AR" sz="1800" dirty="0" smtClean="0"/>
              <a:t>e índice de detección de cuerpos de agua, etc.)</a:t>
            </a:r>
          </a:p>
          <a:p>
            <a:pPr marL="0" indent="0">
              <a:buNone/>
            </a:pPr>
            <a:r>
              <a:rPr lang="es-AR" sz="1800" dirty="0" smtClean="0"/>
              <a:t> </a:t>
            </a:r>
            <a:endParaRPr lang="es-AR" sz="1800" dirty="0"/>
          </a:p>
          <a:p>
            <a:pPr>
              <a:buFont typeface="Wingdings" panose="05000000000000000000" pitchFamily="2" charset="2"/>
              <a:buChar char="ü"/>
            </a:pPr>
            <a:r>
              <a:rPr lang="es-AR" sz="2400" dirty="0" smtClean="0"/>
              <a:t>Variables </a:t>
            </a:r>
            <a:r>
              <a:rPr lang="es-AR" sz="2400" dirty="0" smtClean="0"/>
              <a:t>complejas </a:t>
            </a:r>
            <a:r>
              <a:rPr lang="es-AR" sz="2400" dirty="0" smtClean="0"/>
              <a:t>independientes entre </a:t>
            </a:r>
            <a:r>
              <a:rPr lang="es-AR" sz="2400" dirty="0" smtClean="0"/>
              <a:t>sí </a:t>
            </a:r>
            <a:r>
              <a:rPr lang="es-AR" sz="2400" dirty="0" smtClean="0"/>
              <a:t>que se generan </a:t>
            </a:r>
            <a:r>
              <a:rPr lang="es-AR" sz="2400" dirty="0"/>
              <a:t>mediante algoritmos específicos, por </a:t>
            </a:r>
            <a:r>
              <a:rPr lang="es-AR" sz="2400" dirty="0"/>
              <a:t>ejemplo, componentes </a:t>
            </a:r>
            <a:r>
              <a:rPr lang="es-AR" sz="2400" dirty="0" smtClean="0"/>
              <a:t>principales.</a:t>
            </a:r>
            <a:endParaRPr lang="es-AR" sz="2400" dirty="0"/>
          </a:p>
        </p:txBody>
      </p:sp>
      <p:pic>
        <p:nvPicPr>
          <p:cNvPr id="4" name="Probabilidad 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116632"/>
            <a:ext cx="8496944" cy="10801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4 CuadroTexto"/>
          <p:cNvSpPr txBox="1"/>
          <p:nvPr/>
        </p:nvSpPr>
        <p:spPr>
          <a:xfrm>
            <a:off x="467545" y="44624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400" b="1" dirty="0" smtClean="0">
                <a:solidFill>
                  <a:srgbClr val="FFFF00"/>
                </a:solidFill>
                <a:latin typeface="+mj-lt"/>
              </a:rPr>
              <a:t>Variables de uso frecuente para clasificar celdas que representan suelo, agua y vegetación en imágenes satelitales ópticas</a:t>
            </a:r>
            <a:endParaRPr lang="es-AR" sz="24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6" name="2 Marcador de contenido"/>
          <p:cNvSpPr txBox="1">
            <a:spLocks/>
          </p:cNvSpPr>
          <p:nvPr/>
        </p:nvSpPr>
        <p:spPr bwMode="auto">
          <a:xfrm>
            <a:off x="251520" y="4869160"/>
            <a:ext cx="8856984" cy="312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AR" sz="2400" kern="0" dirty="0" smtClean="0"/>
              <a:t>“</a:t>
            </a:r>
            <a:r>
              <a:rPr lang="es-AR" sz="2400" kern="0" dirty="0" smtClean="0"/>
              <a:t>La resolución de </a:t>
            </a:r>
            <a:r>
              <a:rPr lang="es-AR" sz="2400" u="sng" kern="0" dirty="0" smtClean="0"/>
              <a:t>cálculos</a:t>
            </a:r>
            <a:r>
              <a:rPr lang="es-AR" sz="2400" u="sng" kern="0" dirty="0" smtClean="0"/>
              <a:t>,</a:t>
            </a:r>
            <a:r>
              <a:rPr lang="es-AR" sz="2400" kern="0" dirty="0" smtClean="0"/>
              <a:t> los </a:t>
            </a:r>
            <a:r>
              <a:rPr lang="es-AR" sz="2400" u="sng" kern="0" dirty="0" smtClean="0"/>
              <a:t>supuestos</a:t>
            </a:r>
            <a:r>
              <a:rPr lang="es-AR" sz="2400" kern="0" dirty="0" smtClean="0"/>
              <a:t> y la </a:t>
            </a:r>
            <a:r>
              <a:rPr lang="es-AR" sz="2400" u="sng" kern="0" dirty="0" smtClean="0"/>
              <a:t>interpretación</a:t>
            </a:r>
            <a:r>
              <a:rPr lang="es-AR" sz="2400" kern="0" dirty="0" smtClean="0"/>
              <a:t> son más complejos de arriba hacia abajo”</a:t>
            </a:r>
            <a:endParaRPr lang="es-AR" sz="1800" kern="0" dirty="0"/>
          </a:p>
        </p:txBody>
      </p:sp>
    </p:spTree>
    <p:extLst>
      <p:ext uri="{BB962C8B-B14F-4D97-AF65-F5344CB8AC3E}">
        <p14:creationId xmlns:p14="http://schemas.microsoft.com/office/powerpoint/2010/main" val="40622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robabilidad 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116632"/>
            <a:ext cx="8496944" cy="129614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9 CuadroTexto"/>
          <p:cNvSpPr txBox="1"/>
          <p:nvPr/>
        </p:nvSpPr>
        <p:spPr>
          <a:xfrm>
            <a:off x="941945" y="188640"/>
            <a:ext cx="77345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400" b="1" dirty="0" smtClean="0">
                <a:solidFill>
                  <a:schemeClr val="bg1"/>
                </a:solidFill>
                <a:latin typeface="+mj-lt"/>
              </a:rPr>
              <a:t>Técnicas de clasificación para agrupar </a:t>
            </a:r>
            <a:r>
              <a:rPr lang="es-AR" sz="2400" b="1" dirty="0" smtClean="0">
                <a:solidFill>
                  <a:schemeClr val="bg1"/>
                </a:solidFill>
                <a:latin typeface="+mj-lt"/>
              </a:rPr>
              <a:t>celdas </a:t>
            </a:r>
            <a:r>
              <a:rPr lang="es-AR" sz="2400" b="1" dirty="0" smtClean="0">
                <a:solidFill>
                  <a:schemeClr val="bg1"/>
                </a:solidFill>
                <a:latin typeface="+mj-lt"/>
              </a:rPr>
              <a:t>o píxeles de imágenes </a:t>
            </a:r>
            <a:r>
              <a:rPr lang="es-AR" sz="2400" b="1" dirty="0" smtClean="0">
                <a:solidFill>
                  <a:schemeClr val="bg1"/>
                </a:solidFill>
                <a:latin typeface="+mj-lt"/>
              </a:rPr>
              <a:t>digitales en </a:t>
            </a:r>
            <a:r>
              <a:rPr lang="es-AR" sz="2400" b="1" dirty="0">
                <a:solidFill>
                  <a:schemeClr val="bg1"/>
                </a:solidFill>
                <a:latin typeface="+mj-lt"/>
              </a:rPr>
              <a:t>clases </a:t>
            </a:r>
            <a:r>
              <a:rPr lang="es-AR" sz="2400" b="1" dirty="0" smtClean="0">
                <a:solidFill>
                  <a:schemeClr val="bg1"/>
                </a:solidFill>
                <a:latin typeface="+mj-lt"/>
              </a:rPr>
              <a:t>o categorías</a:t>
            </a:r>
            <a:endParaRPr lang="es-AR" sz="24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1525175" y="2048617"/>
            <a:ext cx="6093649" cy="3593307"/>
            <a:chOff x="1525175" y="2048617"/>
            <a:chExt cx="6093649" cy="3593307"/>
          </a:xfrm>
        </p:grpSpPr>
        <p:sp>
          <p:nvSpPr>
            <p:cNvPr id="5" name="4 Forma libre"/>
            <p:cNvSpPr/>
            <p:nvPr/>
          </p:nvSpPr>
          <p:spPr>
            <a:xfrm rot="16200000">
              <a:off x="1225732" y="2348060"/>
              <a:ext cx="3593307" cy="2994422"/>
            </a:xfrm>
            <a:custGeom>
              <a:avLst/>
              <a:gdLst>
                <a:gd name="connsiteX0" fmla="*/ 0 w 2994421"/>
                <a:gd name="connsiteY0" fmla="*/ 149721 h 3593306"/>
                <a:gd name="connsiteX1" fmla="*/ 149721 w 2994421"/>
                <a:gd name="connsiteY1" fmla="*/ 0 h 3593306"/>
                <a:gd name="connsiteX2" fmla="*/ 2844700 w 2994421"/>
                <a:gd name="connsiteY2" fmla="*/ 0 h 3593306"/>
                <a:gd name="connsiteX3" fmla="*/ 2994421 w 2994421"/>
                <a:gd name="connsiteY3" fmla="*/ 149721 h 3593306"/>
                <a:gd name="connsiteX4" fmla="*/ 2994421 w 2994421"/>
                <a:gd name="connsiteY4" fmla="*/ 3443585 h 3593306"/>
                <a:gd name="connsiteX5" fmla="*/ 2844700 w 2994421"/>
                <a:gd name="connsiteY5" fmla="*/ 3593306 h 3593306"/>
                <a:gd name="connsiteX6" fmla="*/ 149721 w 2994421"/>
                <a:gd name="connsiteY6" fmla="*/ 3593306 h 3593306"/>
                <a:gd name="connsiteX7" fmla="*/ 0 w 2994421"/>
                <a:gd name="connsiteY7" fmla="*/ 3443585 h 3593306"/>
                <a:gd name="connsiteX8" fmla="*/ 0 w 2994421"/>
                <a:gd name="connsiteY8" fmla="*/ 149721 h 359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94421" h="3593306">
                  <a:moveTo>
                    <a:pt x="2869653" y="1"/>
                  </a:moveTo>
                  <a:cubicBezTo>
                    <a:pt x="2938561" y="1"/>
                    <a:pt x="2994421" y="80439"/>
                    <a:pt x="2994421" y="179666"/>
                  </a:cubicBezTo>
                  <a:lnTo>
                    <a:pt x="2994421" y="3413640"/>
                  </a:lnTo>
                  <a:cubicBezTo>
                    <a:pt x="2994421" y="3512867"/>
                    <a:pt x="2938561" y="3593305"/>
                    <a:pt x="2869653" y="3593305"/>
                  </a:cubicBezTo>
                  <a:lnTo>
                    <a:pt x="124768" y="3593305"/>
                  </a:lnTo>
                  <a:cubicBezTo>
                    <a:pt x="55860" y="3593305"/>
                    <a:pt x="0" y="3512867"/>
                    <a:pt x="0" y="3413640"/>
                  </a:cubicBezTo>
                  <a:lnTo>
                    <a:pt x="0" y="179666"/>
                  </a:lnTo>
                  <a:cubicBezTo>
                    <a:pt x="0" y="80439"/>
                    <a:pt x="55860" y="1"/>
                    <a:pt x="124768" y="1"/>
                  </a:cubicBezTo>
                  <a:lnTo>
                    <a:pt x="2869653" y="1"/>
                  </a:lnTo>
                  <a:close/>
                </a:path>
              </a:pathLst>
            </a:custGeom>
            <a:solidFill>
              <a:srgbClr val="00B050"/>
            </a:solidFill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6794" tIns="99443" rIns="128906" bIns="2395535" numCol="1" spcCol="1270" anchor="t" anchorCtr="0">
              <a:noAutofit/>
            </a:bodyPr>
            <a:lstStyle/>
            <a:p>
              <a:pPr lvl="0" algn="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AR" sz="2900" kern="1200" dirty="0" smtClean="0"/>
                <a:t>No supervisadas</a:t>
              </a:r>
              <a:endParaRPr lang="es-AR" sz="2900" kern="1200" dirty="0"/>
            </a:p>
          </p:txBody>
        </p:sp>
        <p:sp>
          <p:nvSpPr>
            <p:cNvPr id="11" name="10 Forma libre"/>
            <p:cNvSpPr/>
            <p:nvPr/>
          </p:nvSpPr>
          <p:spPr>
            <a:xfrm>
              <a:off x="2124060" y="2048618"/>
              <a:ext cx="2230844" cy="3593306"/>
            </a:xfrm>
            <a:custGeom>
              <a:avLst/>
              <a:gdLst>
                <a:gd name="connsiteX0" fmla="*/ 0 w 2230844"/>
                <a:gd name="connsiteY0" fmla="*/ 0 h 3593306"/>
                <a:gd name="connsiteX1" fmla="*/ 2230844 w 2230844"/>
                <a:gd name="connsiteY1" fmla="*/ 0 h 3593306"/>
                <a:gd name="connsiteX2" fmla="*/ 2230844 w 2230844"/>
                <a:gd name="connsiteY2" fmla="*/ 3593306 h 3593306"/>
                <a:gd name="connsiteX3" fmla="*/ 0 w 2230844"/>
                <a:gd name="connsiteY3" fmla="*/ 3593306 h 3593306"/>
                <a:gd name="connsiteX4" fmla="*/ 0 w 2230844"/>
                <a:gd name="connsiteY4" fmla="*/ 0 h 359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0844" h="3593306">
                  <a:moveTo>
                    <a:pt x="0" y="0"/>
                  </a:moveTo>
                  <a:lnTo>
                    <a:pt x="2230844" y="0"/>
                  </a:lnTo>
                  <a:lnTo>
                    <a:pt x="2230844" y="3593306"/>
                  </a:lnTo>
                  <a:lnTo>
                    <a:pt x="0" y="3593306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cene3d>
              <a:camera prst="orthographicFront"/>
              <a:lightRig rig="chilly" dir="t"/>
            </a:scene3d>
            <a:sp3d/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202311" rIns="0" bIns="0" numCol="1" spcCol="1270" anchor="t" anchorCtr="0">
              <a:noAutofit/>
            </a:bodyPr>
            <a:lstStyle/>
            <a:p>
              <a:pPr lvl="0" algn="l" defTabSz="2622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AR" sz="5900" kern="1200" dirty="0"/>
            </a:p>
          </p:txBody>
        </p:sp>
        <p:sp>
          <p:nvSpPr>
            <p:cNvPr id="12" name="11 Forma libre"/>
            <p:cNvSpPr/>
            <p:nvPr/>
          </p:nvSpPr>
          <p:spPr>
            <a:xfrm rot="16200000">
              <a:off x="4324959" y="2348060"/>
              <a:ext cx="3593307" cy="2994422"/>
            </a:xfrm>
            <a:custGeom>
              <a:avLst/>
              <a:gdLst>
                <a:gd name="connsiteX0" fmla="*/ 0 w 2994421"/>
                <a:gd name="connsiteY0" fmla="*/ 149721 h 3593306"/>
                <a:gd name="connsiteX1" fmla="*/ 149721 w 2994421"/>
                <a:gd name="connsiteY1" fmla="*/ 0 h 3593306"/>
                <a:gd name="connsiteX2" fmla="*/ 2844700 w 2994421"/>
                <a:gd name="connsiteY2" fmla="*/ 0 h 3593306"/>
                <a:gd name="connsiteX3" fmla="*/ 2994421 w 2994421"/>
                <a:gd name="connsiteY3" fmla="*/ 149721 h 3593306"/>
                <a:gd name="connsiteX4" fmla="*/ 2994421 w 2994421"/>
                <a:gd name="connsiteY4" fmla="*/ 3443585 h 3593306"/>
                <a:gd name="connsiteX5" fmla="*/ 2844700 w 2994421"/>
                <a:gd name="connsiteY5" fmla="*/ 3593306 h 3593306"/>
                <a:gd name="connsiteX6" fmla="*/ 149721 w 2994421"/>
                <a:gd name="connsiteY6" fmla="*/ 3593306 h 3593306"/>
                <a:gd name="connsiteX7" fmla="*/ 0 w 2994421"/>
                <a:gd name="connsiteY7" fmla="*/ 3443585 h 3593306"/>
                <a:gd name="connsiteX8" fmla="*/ 0 w 2994421"/>
                <a:gd name="connsiteY8" fmla="*/ 149721 h 359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94421" h="3593306">
                  <a:moveTo>
                    <a:pt x="2869653" y="1"/>
                  </a:moveTo>
                  <a:cubicBezTo>
                    <a:pt x="2938561" y="1"/>
                    <a:pt x="2994421" y="80439"/>
                    <a:pt x="2994421" y="179666"/>
                  </a:cubicBezTo>
                  <a:lnTo>
                    <a:pt x="2994421" y="3413640"/>
                  </a:lnTo>
                  <a:cubicBezTo>
                    <a:pt x="2994421" y="3512867"/>
                    <a:pt x="2938561" y="3593305"/>
                    <a:pt x="2869653" y="3593305"/>
                  </a:cubicBezTo>
                  <a:lnTo>
                    <a:pt x="124768" y="3593305"/>
                  </a:lnTo>
                  <a:cubicBezTo>
                    <a:pt x="55860" y="3593305"/>
                    <a:pt x="0" y="3512867"/>
                    <a:pt x="0" y="3413640"/>
                  </a:cubicBezTo>
                  <a:lnTo>
                    <a:pt x="0" y="179666"/>
                  </a:lnTo>
                  <a:cubicBezTo>
                    <a:pt x="0" y="80439"/>
                    <a:pt x="55860" y="1"/>
                    <a:pt x="124768" y="1"/>
                  </a:cubicBezTo>
                  <a:lnTo>
                    <a:pt x="2869653" y="1"/>
                  </a:lnTo>
                  <a:close/>
                </a:path>
              </a:pathLst>
            </a:custGeom>
            <a:solidFill>
              <a:srgbClr val="00B0F0"/>
            </a:solidFill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6794" tIns="99442" rIns="128906" bIns="2395536" numCol="1" spcCol="1270" anchor="t" anchorCtr="0">
              <a:noAutofit/>
            </a:bodyPr>
            <a:lstStyle/>
            <a:p>
              <a:pPr lvl="0" algn="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AR" sz="2900" kern="1200" dirty="0" smtClean="0"/>
                <a:t>Supervisadas</a:t>
              </a:r>
              <a:endParaRPr lang="es-AR" sz="2900" kern="1200" dirty="0"/>
            </a:p>
          </p:txBody>
        </p:sp>
        <p:sp>
          <p:nvSpPr>
            <p:cNvPr id="13" name="12 Extracto"/>
            <p:cNvSpPr/>
            <p:nvPr/>
          </p:nvSpPr>
          <p:spPr>
            <a:xfrm rot="5400000">
              <a:off x="4375388" y="4903874"/>
              <a:ext cx="527972" cy="449163"/>
            </a:xfrm>
            <a:prstGeom prst="flowChartExtract">
              <a:avLst/>
            </a:prstGeom>
            <a:scene3d>
              <a:camera prst="orthographicFront"/>
              <a:lightRig rig="chilly" dir="t"/>
            </a:scene3d>
            <a:sp3d z="12700" extrusionH="1700" prstMaterial="dkEdge">
              <a:bevelT w="25400" h="6350" prst="softRound"/>
              <a:bevelB w="0" h="0" prst="convex"/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14 Forma libre"/>
            <p:cNvSpPr/>
            <p:nvPr/>
          </p:nvSpPr>
          <p:spPr>
            <a:xfrm>
              <a:off x="5223286" y="2048618"/>
              <a:ext cx="2230844" cy="3593306"/>
            </a:xfrm>
            <a:custGeom>
              <a:avLst/>
              <a:gdLst>
                <a:gd name="connsiteX0" fmla="*/ 0 w 2230844"/>
                <a:gd name="connsiteY0" fmla="*/ 0 h 3593306"/>
                <a:gd name="connsiteX1" fmla="*/ 2230844 w 2230844"/>
                <a:gd name="connsiteY1" fmla="*/ 0 h 3593306"/>
                <a:gd name="connsiteX2" fmla="*/ 2230844 w 2230844"/>
                <a:gd name="connsiteY2" fmla="*/ 3593306 h 3593306"/>
                <a:gd name="connsiteX3" fmla="*/ 0 w 2230844"/>
                <a:gd name="connsiteY3" fmla="*/ 3593306 h 3593306"/>
                <a:gd name="connsiteX4" fmla="*/ 0 w 2230844"/>
                <a:gd name="connsiteY4" fmla="*/ 0 h 359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0844" h="3593306">
                  <a:moveTo>
                    <a:pt x="0" y="0"/>
                  </a:moveTo>
                  <a:lnTo>
                    <a:pt x="2230844" y="0"/>
                  </a:lnTo>
                  <a:lnTo>
                    <a:pt x="2230844" y="3593306"/>
                  </a:lnTo>
                  <a:lnTo>
                    <a:pt x="0" y="3593306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cene3d>
              <a:camera prst="orthographicFront"/>
              <a:lightRig rig="chilly" dir="t"/>
            </a:scene3d>
            <a:sp3d/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202311" rIns="0" bIns="0" numCol="1" spcCol="1270" anchor="t" anchorCtr="0">
              <a:noAutofit/>
            </a:bodyPr>
            <a:lstStyle/>
            <a:p>
              <a:pPr lvl="0" algn="l" defTabSz="2622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AR" sz="5900" kern="1200"/>
            </a:p>
          </p:txBody>
        </p:sp>
      </p:grpSp>
      <p:sp>
        <p:nvSpPr>
          <p:cNvPr id="3" name="2 Rectángulo"/>
          <p:cNvSpPr/>
          <p:nvPr/>
        </p:nvSpPr>
        <p:spPr>
          <a:xfrm>
            <a:off x="2411926" y="3284447"/>
            <a:ext cx="1655112" cy="57606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>
                <a:solidFill>
                  <a:schemeClr val="tx1"/>
                </a:solidFill>
              </a:rPr>
              <a:t>clases</a:t>
            </a:r>
            <a:endParaRPr lang="es-AR" dirty="0">
              <a:solidFill>
                <a:schemeClr val="tx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5509176" y="3284984"/>
            <a:ext cx="1655112" cy="57606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 smtClean="0">
                <a:solidFill>
                  <a:schemeClr val="tx1"/>
                </a:solidFill>
              </a:rPr>
              <a:t>categorías</a:t>
            </a:r>
            <a:endParaRPr lang="es-A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Clasificación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8" y="836712"/>
            <a:ext cx="7589533" cy="525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2264799267"/>
              </p:ext>
            </p:extLst>
          </p:nvPr>
        </p:nvGraphicFramePr>
        <p:xfrm>
          <a:off x="945879" y="3789040"/>
          <a:ext cx="7534242" cy="2232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7" name="6 Grupo"/>
          <p:cNvGrpSpPr/>
          <p:nvPr/>
        </p:nvGrpSpPr>
        <p:grpSpPr>
          <a:xfrm>
            <a:off x="945879" y="881739"/>
            <a:ext cx="5184576" cy="675054"/>
            <a:chOff x="0" y="0"/>
            <a:chExt cx="5184576" cy="854315"/>
          </a:xfrm>
          <a:solidFill>
            <a:srgbClr val="00B05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" name="7 Rectángulo redondeado"/>
            <p:cNvSpPr/>
            <p:nvPr/>
          </p:nvSpPr>
          <p:spPr>
            <a:xfrm>
              <a:off x="0" y="0"/>
              <a:ext cx="5184576" cy="85431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8 Rectángulo"/>
            <p:cNvSpPr/>
            <p:nvPr/>
          </p:nvSpPr>
          <p:spPr>
            <a:xfrm>
              <a:off x="41704" y="41704"/>
              <a:ext cx="5101168" cy="77090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AR" sz="2400" b="1" kern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Clasificación No Supervisada</a:t>
              </a:r>
              <a:endParaRPr lang="es-AR" sz="24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Maiz 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22031" y="881739"/>
            <a:ext cx="2324090" cy="172819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5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Clasificación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836712"/>
            <a:ext cx="7380287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7 Grupo"/>
          <p:cNvGrpSpPr/>
          <p:nvPr/>
        </p:nvGrpSpPr>
        <p:grpSpPr>
          <a:xfrm>
            <a:off x="945879" y="881739"/>
            <a:ext cx="5184576" cy="675054"/>
            <a:chOff x="0" y="0"/>
            <a:chExt cx="5184576" cy="854315"/>
          </a:xfrm>
          <a:solidFill>
            <a:srgbClr val="00B05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8 Rectángulo redondeado"/>
            <p:cNvSpPr/>
            <p:nvPr/>
          </p:nvSpPr>
          <p:spPr>
            <a:xfrm>
              <a:off x="0" y="0"/>
              <a:ext cx="5184576" cy="85431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9 Rectángulo"/>
            <p:cNvSpPr/>
            <p:nvPr/>
          </p:nvSpPr>
          <p:spPr>
            <a:xfrm>
              <a:off x="41704" y="41704"/>
              <a:ext cx="5101168" cy="77090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AR" sz="2400" b="1" kern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Clasificación No Supervisada</a:t>
              </a:r>
              <a:endParaRPr lang="es-AR" sz="24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13" name="12 Diagrama"/>
          <p:cNvGraphicFramePr/>
          <p:nvPr>
            <p:extLst>
              <p:ext uri="{D42A27DB-BD31-4B8C-83A1-F6EECF244321}">
                <p14:modId xmlns:p14="http://schemas.microsoft.com/office/powerpoint/2010/main" val="52538604"/>
              </p:ext>
            </p:extLst>
          </p:nvPr>
        </p:nvGraphicFramePr>
        <p:xfrm>
          <a:off x="899593" y="3645024"/>
          <a:ext cx="7272808" cy="2232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4" name="Trigo 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211242" y="836712"/>
            <a:ext cx="2033166" cy="161115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2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Clasificación 1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3" y="876300"/>
            <a:ext cx="7418387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4 Grupo"/>
          <p:cNvGrpSpPr/>
          <p:nvPr/>
        </p:nvGrpSpPr>
        <p:grpSpPr>
          <a:xfrm>
            <a:off x="945879" y="953746"/>
            <a:ext cx="5184576" cy="675054"/>
            <a:chOff x="0" y="0"/>
            <a:chExt cx="5184576" cy="854315"/>
          </a:xfrm>
          <a:solidFill>
            <a:srgbClr val="00B05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" name="5 Rectángulo redondeado"/>
            <p:cNvSpPr/>
            <p:nvPr/>
          </p:nvSpPr>
          <p:spPr>
            <a:xfrm>
              <a:off x="0" y="0"/>
              <a:ext cx="5184576" cy="85431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6 Rectángulo"/>
            <p:cNvSpPr/>
            <p:nvPr/>
          </p:nvSpPr>
          <p:spPr>
            <a:xfrm>
              <a:off x="41704" y="41704"/>
              <a:ext cx="5101168" cy="77090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AR" sz="2400" b="1" kern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Clasificación No Supervisada</a:t>
              </a:r>
              <a:endParaRPr lang="es-AR" sz="24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Agua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588224" y="3108324"/>
            <a:ext cx="1135063" cy="63976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8" name="Soja 1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588223" y="3933056"/>
            <a:ext cx="1135063" cy="63976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10" name="canstockphoto9619569_comp.fl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588224" y="4733453"/>
            <a:ext cx="1135958" cy="63976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11" name="10 CuadroTexto"/>
          <p:cNvSpPr txBox="1"/>
          <p:nvPr/>
        </p:nvSpPr>
        <p:spPr>
          <a:xfrm>
            <a:off x="5580113" y="3080281"/>
            <a:ext cx="1008110" cy="2292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AR" sz="1300" dirty="0" smtClean="0"/>
              <a:t>Agua</a:t>
            </a:r>
          </a:p>
          <a:p>
            <a:endParaRPr lang="es-AR" sz="1300" dirty="0" smtClean="0"/>
          </a:p>
          <a:p>
            <a:r>
              <a:rPr lang="es-AR" sz="1300" dirty="0" smtClean="0"/>
              <a:t>Agua</a:t>
            </a:r>
          </a:p>
          <a:p>
            <a:endParaRPr lang="es-AR" sz="1300" dirty="0"/>
          </a:p>
          <a:p>
            <a:r>
              <a:rPr lang="es-AR" sz="1300" dirty="0" smtClean="0"/>
              <a:t>Soja</a:t>
            </a:r>
          </a:p>
          <a:p>
            <a:endParaRPr lang="es-AR" sz="1300" dirty="0"/>
          </a:p>
          <a:p>
            <a:r>
              <a:rPr lang="es-AR" sz="1300" dirty="0" smtClean="0"/>
              <a:t>Soja</a:t>
            </a:r>
          </a:p>
          <a:p>
            <a:endParaRPr lang="es-AR" sz="1300" dirty="0"/>
          </a:p>
          <a:p>
            <a:r>
              <a:rPr lang="es-AR" sz="1300" dirty="0" smtClean="0"/>
              <a:t>Girasol</a:t>
            </a:r>
          </a:p>
          <a:p>
            <a:endParaRPr lang="es-AR" sz="1300" dirty="0" smtClean="0"/>
          </a:p>
          <a:p>
            <a:r>
              <a:rPr lang="es-AR" sz="1300" dirty="0" smtClean="0"/>
              <a:t>Girasol</a:t>
            </a:r>
            <a:endParaRPr lang="es-AR" sz="1300" dirty="0"/>
          </a:p>
        </p:txBody>
      </p:sp>
      <p:pic>
        <p:nvPicPr>
          <p:cNvPr id="12" name="Satelite 2.mp4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300192" y="890745"/>
            <a:ext cx="1948232" cy="10980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0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0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09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36536" y="883741"/>
            <a:ext cx="885698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dirty="0" smtClean="0"/>
              <a:t>Diferentes </a:t>
            </a:r>
            <a:r>
              <a:rPr lang="es-MX" sz="1600" dirty="0"/>
              <a:t>algoritmos de clasificación no supervisada se utilizan </a:t>
            </a:r>
            <a:r>
              <a:rPr lang="es-MX" sz="1600" dirty="0" smtClean="0"/>
              <a:t>frecuentemente en teledetección</a:t>
            </a:r>
            <a:r>
              <a:rPr lang="es-MX" sz="1600" dirty="0"/>
              <a:t>. Los dos algoritmos que </a:t>
            </a:r>
            <a:r>
              <a:rPr lang="es-MX" sz="1600" dirty="0" smtClean="0"/>
              <a:t>más se utilizan son </a:t>
            </a:r>
            <a:r>
              <a:rPr lang="es-MX" sz="1600" dirty="0"/>
              <a:t>el </a:t>
            </a:r>
            <a:r>
              <a:rPr lang="es-MX" sz="1600" dirty="0" smtClean="0"/>
              <a:t>K-</a:t>
            </a:r>
            <a:r>
              <a:rPr lang="es-MX" sz="1600" dirty="0" err="1" smtClean="0"/>
              <a:t>Means</a:t>
            </a:r>
            <a:r>
              <a:rPr lang="es-MX" sz="1600" dirty="0" smtClean="0"/>
              <a:t> </a:t>
            </a:r>
            <a:r>
              <a:rPr lang="es-MX" sz="1600" dirty="0"/>
              <a:t>y el </a:t>
            </a:r>
            <a:r>
              <a:rPr lang="es-MX" sz="1600" dirty="0" err="1" smtClean="0"/>
              <a:t>IsoData</a:t>
            </a:r>
            <a:r>
              <a:rPr lang="es-MX" sz="1600" dirty="0" smtClean="0"/>
              <a:t>.</a:t>
            </a:r>
            <a:endParaRPr lang="es-MX" sz="1600" dirty="0"/>
          </a:p>
          <a:p>
            <a:pPr algn="just"/>
            <a:r>
              <a:rPr lang="es-MX" sz="1600" dirty="0"/>
              <a:t>Ambos </a:t>
            </a:r>
            <a:r>
              <a:rPr lang="es-MX" sz="1600" dirty="0" smtClean="0"/>
              <a:t>algoritmos </a:t>
            </a:r>
            <a:r>
              <a:rPr lang="es-MX" sz="1600" dirty="0"/>
              <a:t>son procedimientos </a:t>
            </a:r>
            <a:r>
              <a:rPr lang="es-MX" sz="1600" dirty="0" smtClean="0"/>
              <a:t>iterativos que inicialmente asignan arbitrariamente un primer vector donde se disponen los nodos iniciales de agrupamiento. En un segundo </a:t>
            </a:r>
            <a:r>
              <a:rPr lang="es-MX" sz="1600" dirty="0"/>
              <a:t>paso </a:t>
            </a:r>
            <a:r>
              <a:rPr lang="es-MX" sz="1600" dirty="0" smtClean="0"/>
              <a:t>determina la distancia mínima de cada píxel al centro de cada agrupamiento y se lo ubica en aquel donde la distancia mínima es la menor. En una tercera instancia se evalúan los vectores entre las medias de los grupos en función de los criterios definidos y se establecen categorías nuevas por agrupación y/o subdivisión, según corresponda. La </a:t>
            </a:r>
            <a:r>
              <a:rPr lang="es-MX" sz="1600" dirty="0"/>
              <a:t>segunda y tercera </a:t>
            </a:r>
            <a:r>
              <a:rPr lang="es-MX" sz="1600" dirty="0" smtClean="0"/>
              <a:t>etapa </a:t>
            </a:r>
            <a:r>
              <a:rPr lang="es-MX" sz="1600" dirty="0"/>
              <a:t>se repiten hasta que el </a:t>
            </a:r>
            <a:r>
              <a:rPr lang="es-MX" sz="1600" dirty="0" smtClean="0"/>
              <a:t>criterio de convergencia es </a:t>
            </a:r>
            <a:r>
              <a:rPr lang="es-MX" sz="1600" dirty="0" smtClean="0"/>
              <a:t>alcanzado. </a:t>
            </a:r>
            <a:r>
              <a:rPr lang="es-MX" sz="1600" dirty="0"/>
              <a:t>El </a:t>
            </a:r>
            <a:r>
              <a:rPr lang="es-MX" sz="1600" dirty="0" smtClean="0"/>
              <a:t>criterio de convergencia puede ser definido de diferentes maneras, mediante </a:t>
            </a:r>
            <a:r>
              <a:rPr lang="es-MX" sz="1600" dirty="0"/>
              <a:t>la medición de </a:t>
            </a:r>
            <a:r>
              <a:rPr lang="es-MX" sz="1600" dirty="0" smtClean="0"/>
              <a:t>la distancia que el </a:t>
            </a:r>
            <a:r>
              <a:rPr lang="es-MX" sz="1600" dirty="0"/>
              <a:t>vector medio </a:t>
            </a:r>
            <a:r>
              <a:rPr lang="es-MX" sz="1600" dirty="0" smtClean="0"/>
              <a:t>ha alcanzado en una iteración, o el </a:t>
            </a:r>
            <a:r>
              <a:rPr lang="es-MX" sz="1600" dirty="0"/>
              <a:t>porcentaje de píxeles que en cada </a:t>
            </a:r>
            <a:r>
              <a:rPr lang="es-MX" sz="1600" dirty="0" smtClean="0"/>
              <a:t>agrupamiento </a:t>
            </a:r>
            <a:r>
              <a:rPr lang="es-MX" sz="1600" dirty="0"/>
              <a:t>ha cambiado </a:t>
            </a:r>
            <a:r>
              <a:rPr lang="es-MX" sz="1600" dirty="0" smtClean="0"/>
              <a:t>entre dos iteraciones consecutivas. </a:t>
            </a:r>
          </a:p>
          <a:p>
            <a:pPr algn="just"/>
            <a:endParaRPr lang="es-MX" sz="1600" dirty="0"/>
          </a:p>
          <a:p>
            <a:pPr algn="just"/>
            <a:r>
              <a:rPr lang="es-MX" sz="1600" dirty="0" smtClean="0"/>
              <a:t>Los algoritmos </a:t>
            </a:r>
            <a:r>
              <a:rPr lang="es-MX" sz="1600" dirty="0" err="1"/>
              <a:t>IsoData</a:t>
            </a:r>
            <a:r>
              <a:rPr lang="es-MX" sz="1600" dirty="0"/>
              <a:t> </a:t>
            </a:r>
            <a:r>
              <a:rPr lang="es-MX" sz="1600" dirty="0" smtClean="0"/>
              <a:t>y K-</a:t>
            </a:r>
            <a:r>
              <a:rPr lang="es-MX" sz="1600" dirty="0" err="1" smtClean="0"/>
              <a:t>Means</a:t>
            </a:r>
            <a:r>
              <a:rPr lang="es-MX" sz="1600" dirty="0" smtClean="0"/>
              <a:t> son similares, </a:t>
            </a:r>
            <a:r>
              <a:rPr lang="es-MX" sz="1600" dirty="0"/>
              <a:t>pero difieren en que el </a:t>
            </a:r>
            <a:r>
              <a:rPr lang="es-MX" sz="1600" dirty="0" smtClean="0"/>
              <a:t>primero </a:t>
            </a:r>
            <a:r>
              <a:rPr lang="es-MX" sz="1600" dirty="0"/>
              <a:t>admite que el número de grupos </a:t>
            </a:r>
            <a:r>
              <a:rPr lang="es-MX" sz="1600" dirty="0" smtClean="0"/>
              <a:t>que se definen pueda variar dentro de un rango predeterminado, mientras </a:t>
            </a:r>
            <a:r>
              <a:rPr lang="es-MX" sz="1600" dirty="0"/>
              <a:t>que el </a:t>
            </a:r>
            <a:r>
              <a:rPr lang="es-MX" sz="1600" dirty="0" smtClean="0"/>
              <a:t>segundo, K-</a:t>
            </a:r>
            <a:r>
              <a:rPr lang="es-MX" sz="1600" dirty="0" err="1" smtClean="0"/>
              <a:t>Means</a:t>
            </a:r>
            <a:r>
              <a:rPr lang="es-MX" sz="1600" dirty="0" smtClean="0"/>
              <a:t>, </a:t>
            </a:r>
            <a:r>
              <a:rPr lang="es-MX" sz="1600" dirty="0"/>
              <a:t>asume que es </a:t>
            </a:r>
            <a:r>
              <a:rPr lang="es-MX" sz="1600" dirty="0" smtClean="0"/>
              <a:t>conocido a </a:t>
            </a:r>
            <a:r>
              <a:rPr lang="es-MX" sz="1600" dirty="0"/>
              <a:t>priori </a:t>
            </a:r>
            <a:r>
              <a:rPr lang="es-MX" sz="1600" dirty="0" smtClean="0"/>
              <a:t>el </a:t>
            </a:r>
            <a:r>
              <a:rPr lang="es-MX" sz="1600" dirty="0"/>
              <a:t>número de categorías a diferenciar</a:t>
            </a:r>
            <a:r>
              <a:rPr lang="es-MX" sz="1600" dirty="0" smtClean="0"/>
              <a:t>. El </a:t>
            </a:r>
            <a:r>
              <a:rPr lang="es-MX" sz="1600" dirty="0"/>
              <a:t>algoritmo </a:t>
            </a:r>
            <a:r>
              <a:rPr lang="es-MX" sz="1600" dirty="0" err="1" smtClean="0"/>
              <a:t>IsoData</a:t>
            </a:r>
            <a:r>
              <a:rPr lang="es-MX" sz="1600" dirty="0" smtClean="0"/>
              <a:t> </a:t>
            </a:r>
            <a:r>
              <a:rPr lang="es-MX" sz="1600" dirty="0"/>
              <a:t>tiene algunas mejoras </a:t>
            </a:r>
            <a:r>
              <a:rPr lang="es-MX" sz="1600" dirty="0" smtClean="0"/>
              <a:t>con respecto al K-</a:t>
            </a:r>
            <a:r>
              <a:rPr lang="es-MX" sz="1600" dirty="0" err="1" smtClean="0"/>
              <a:t>Means</a:t>
            </a:r>
            <a:r>
              <a:rPr lang="es-MX" sz="1600" dirty="0" smtClean="0"/>
              <a:t> (</a:t>
            </a:r>
            <a:r>
              <a:rPr lang="es-MX" sz="1600" dirty="0"/>
              <a:t>Jensen, 1996). Las agrupaciones se </a:t>
            </a:r>
            <a:r>
              <a:rPr lang="es-MX" sz="1600" dirty="0" smtClean="0"/>
              <a:t>fusionan </a:t>
            </a:r>
            <a:r>
              <a:rPr lang="es-MX" sz="1600" dirty="0"/>
              <a:t>si </a:t>
            </a:r>
            <a:r>
              <a:rPr lang="es-MX" sz="1600" dirty="0" smtClean="0"/>
              <a:t>el </a:t>
            </a:r>
            <a:r>
              <a:rPr lang="es-MX" sz="1600" dirty="0"/>
              <a:t>número de miembros (en píxeles) </a:t>
            </a:r>
            <a:r>
              <a:rPr lang="es-MX" sz="1600" dirty="0" smtClean="0"/>
              <a:t>en un agrupamiento es </a:t>
            </a:r>
            <a:r>
              <a:rPr lang="es-MX" sz="1600" dirty="0"/>
              <a:t>menor que un cierto </a:t>
            </a:r>
            <a:r>
              <a:rPr lang="es-MX" sz="1600" dirty="0" smtClean="0"/>
              <a:t>umbral, </a:t>
            </a:r>
            <a:r>
              <a:rPr lang="es-MX" sz="1600" dirty="0"/>
              <a:t>o si los centros de dos grupos están más cerca que un cierto umbral. Los </a:t>
            </a:r>
            <a:r>
              <a:rPr lang="es-MX" sz="1600" dirty="0" smtClean="0"/>
              <a:t>agrupamientos se dividen </a:t>
            </a:r>
            <a:r>
              <a:rPr lang="es-MX" sz="1600" dirty="0"/>
              <a:t>en </a:t>
            </a:r>
            <a:r>
              <a:rPr lang="es-MX" sz="1600" dirty="0" smtClean="0"/>
              <a:t>categorías diferentes </a:t>
            </a:r>
            <a:r>
              <a:rPr lang="es-MX" sz="1600" dirty="0"/>
              <a:t>si </a:t>
            </a:r>
            <a:r>
              <a:rPr lang="es-MX" sz="1600" dirty="0" smtClean="0"/>
              <a:t>el desvío </a:t>
            </a:r>
            <a:r>
              <a:rPr lang="es-MX" sz="1600" dirty="0"/>
              <a:t>estándar </a:t>
            </a:r>
            <a:r>
              <a:rPr lang="es-MX" sz="1600" dirty="0" smtClean="0"/>
              <a:t>de los miembros del agrupamiento supera </a:t>
            </a:r>
            <a:r>
              <a:rPr lang="es-MX" sz="1600" dirty="0"/>
              <a:t>un valor </a:t>
            </a:r>
            <a:r>
              <a:rPr lang="es-MX" sz="1600" dirty="0" smtClean="0"/>
              <a:t>predefinido, que por defecto es uno (1) y </a:t>
            </a:r>
            <a:r>
              <a:rPr lang="es-MX" sz="1600" dirty="0"/>
              <a:t>el número de miembros (píxeles) es el doble del umbral para el </a:t>
            </a:r>
            <a:r>
              <a:rPr lang="es-MX" sz="1600" dirty="0" smtClean="0"/>
              <a:t>mínimo número de miembros que es aceptado en las categorías.</a:t>
            </a:r>
            <a:endParaRPr lang="es-MX" sz="1600" dirty="0"/>
          </a:p>
          <a:p>
            <a:pPr algn="just"/>
            <a:endParaRPr lang="es-MX" sz="1600" dirty="0"/>
          </a:p>
          <a:p>
            <a:pPr algn="just"/>
            <a:endParaRPr lang="es-AR" sz="1600" dirty="0"/>
          </a:p>
        </p:txBody>
      </p:sp>
      <p:grpSp>
        <p:nvGrpSpPr>
          <p:cNvPr id="5" name="4 Grupo"/>
          <p:cNvGrpSpPr/>
          <p:nvPr/>
        </p:nvGrpSpPr>
        <p:grpSpPr>
          <a:xfrm>
            <a:off x="141924" y="114199"/>
            <a:ext cx="7454412" cy="675054"/>
            <a:chOff x="0" y="0"/>
            <a:chExt cx="5184576" cy="854315"/>
          </a:xfrm>
          <a:solidFill>
            <a:srgbClr val="00B05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" name="5 Rectángulo redondeado"/>
            <p:cNvSpPr/>
            <p:nvPr/>
          </p:nvSpPr>
          <p:spPr>
            <a:xfrm>
              <a:off x="0" y="0"/>
              <a:ext cx="5184576" cy="85431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6 Rectángulo"/>
            <p:cNvSpPr/>
            <p:nvPr/>
          </p:nvSpPr>
          <p:spPr>
            <a:xfrm>
              <a:off x="41704" y="41704"/>
              <a:ext cx="5101168" cy="770908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AR" sz="2400" b="1" kern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Métodos de clasificación  No Supervisada</a:t>
              </a:r>
              <a:endParaRPr lang="es-AR" sz="24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533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lasificación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485775"/>
            <a:ext cx="8513763" cy="5886450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2 Grupo"/>
          <p:cNvGrpSpPr/>
          <p:nvPr/>
        </p:nvGrpSpPr>
        <p:grpSpPr>
          <a:xfrm>
            <a:off x="441823" y="548680"/>
            <a:ext cx="6722465" cy="864096"/>
            <a:chOff x="0" y="0"/>
            <a:chExt cx="5184576" cy="85431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" name="3 Rectángulo redondeado"/>
            <p:cNvSpPr/>
            <p:nvPr/>
          </p:nvSpPr>
          <p:spPr>
            <a:xfrm>
              <a:off x="0" y="0"/>
              <a:ext cx="5184576" cy="854315"/>
            </a:xfrm>
            <a:prstGeom prst="roundRect">
              <a:avLst/>
            </a:prstGeom>
            <a:solidFill>
              <a:srgbClr val="0070C0"/>
            </a:solidFill>
            <a:sp3d prstMaterial="plastic">
              <a:bevelT w="127000" h="25400" prst="relaxedInset"/>
            </a:sp3d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4 Rectángulo"/>
            <p:cNvSpPr/>
            <p:nvPr/>
          </p:nvSpPr>
          <p:spPr>
            <a:xfrm>
              <a:off x="41704" y="41704"/>
              <a:ext cx="5101168" cy="77090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AR" sz="2400" b="1" kern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Clasificación Supervisada</a:t>
              </a:r>
              <a:endParaRPr lang="es-AR" sz="24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791965"/>
            <a:ext cx="654767" cy="63722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855</TotalTime>
  <Words>629</Words>
  <Application>Microsoft Office PowerPoint</Application>
  <PresentationFormat>Presentación en pantalla (4:3)</PresentationFormat>
  <Paragraphs>51</Paragraphs>
  <Slides>19</Slides>
  <Notes>2</Notes>
  <HiddenSlides>0</HiddenSlides>
  <MMClips>19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0" baseType="lpstr">
      <vt:lpstr>Diseño predeterminado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Máscaras</vt:lpstr>
    </vt:vector>
  </TitlesOfParts>
  <Company>INTA EEA Balcarce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Fabian</dc:creator>
  <cp:lastModifiedBy>a5104</cp:lastModifiedBy>
  <cp:revision>132</cp:revision>
  <dcterms:created xsi:type="dcterms:W3CDTF">2009-06-18T23:54:40Z</dcterms:created>
  <dcterms:modified xsi:type="dcterms:W3CDTF">2018-11-17T23:35:17Z</dcterms:modified>
</cp:coreProperties>
</file>