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11" name="Marcador de contenido 2"/>
          <p:cNvSpPr>
            <a:spLocks noGrp="1"/>
          </p:cNvSpPr>
          <p:nvPr>
            <p:ph idx="10"/>
          </p:nvPr>
        </p:nvSpPr>
        <p:spPr>
          <a:xfrm>
            <a:off x="457200" y="1517366"/>
            <a:ext cx="8229600" cy="4525963"/>
          </a:xfrm>
        </p:spPr>
        <p:txBody>
          <a:bodyPr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6452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A92CF-C1A3-458F-910B-B3C922A02EA6}" type="datetimeFigureOut">
              <a:rPr lang="en-US"/>
              <a:pPr>
                <a:defRPr/>
              </a:pPr>
              <a:t>11/27/2020</a:t>
            </a:fld>
            <a:endParaRPr lang="en-U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D157D-1591-412A-9533-20BD5646CA0A}" type="slidenum">
              <a:rPr lang="en-US" altLang="es-AR"/>
              <a:pPr/>
              <a:t>‹Nº›</a:t>
            </a:fld>
            <a:endParaRPr lang="en-US" altLang="es-AR"/>
          </a:p>
        </p:txBody>
      </p:sp>
    </p:spTree>
    <p:extLst>
      <p:ext uri="{BB962C8B-B14F-4D97-AF65-F5344CB8AC3E}">
        <p14:creationId xmlns:p14="http://schemas.microsoft.com/office/powerpoint/2010/main" val="2052362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911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196109" y="2482272"/>
            <a:ext cx="7172036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400" dirty="0" smtClean="0"/>
              <a:t>Transporte a través de las membranas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83749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>
          <a:xfrm>
            <a:off x="1668462" y="407591"/>
            <a:ext cx="5699125" cy="1143000"/>
          </a:xfrm>
        </p:spPr>
        <p:txBody>
          <a:bodyPr/>
          <a:lstStyle/>
          <a:p>
            <a:pPr eaLnBrk="1" hangingPunct="1"/>
            <a:r>
              <a:rPr lang="es-ES" altLang="es-AR" dirty="0" smtClean="0">
                <a:solidFill>
                  <a:srgbClr val="00B050"/>
                </a:solidFill>
              </a:rPr>
              <a:t>ACTIVO SECUNDARIO</a:t>
            </a:r>
            <a:endParaRPr lang="en-US" altLang="es-AR" dirty="0" smtClean="0">
              <a:solidFill>
                <a:srgbClr val="00B050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4806"/>
            <a:ext cx="62293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4 CuadroTexto"/>
          <p:cNvSpPr txBox="1">
            <a:spLocks noChangeArrowheads="1"/>
          </p:cNvSpPr>
          <p:nvPr/>
        </p:nvSpPr>
        <p:spPr bwMode="auto">
          <a:xfrm>
            <a:off x="539750" y="5949950"/>
            <a:ext cx="8208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>
                <a:latin typeface="Constantia" panose="02030602050306030303" pitchFamily="18" charset="0"/>
              </a:rPr>
              <a:t>No utiliza ATP, sino la energía proveniente del transporte de iones generado por el transporte I</a:t>
            </a:r>
            <a:endParaRPr lang="en-US" altLang="es-AR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CuadroTexto"/>
          <p:cNvSpPr txBox="1">
            <a:spLocks noChangeArrowheads="1"/>
          </p:cNvSpPr>
          <p:nvPr/>
        </p:nvSpPr>
        <p:spPr bwMode="auto">
          <a:xfrm>
            <a:off x="323850" y="476250"/>
            <a:ext cx="82375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5000" dirty="0">
                <a:solidFill>
                  <a:srgbClr val="00B050"/>
                </a:solidFill>
                <a:latin typeface="+mj-lt"/>
              </a:rPr>
              <a:t>Transporte de Macromoléculas</a:t>
            </a:r>
            <a:endParaRPr lang="en-US" sz="5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2987675" y="1412875"/>
            <a:ext cx="2024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sz="2800">
                <a:solidFill>
                  <a:srgbClr val="00B050"/>
                </a:solidFill>
              </a:rPr>
              <a:t>Endocitosis</a:t>
            </a:r>
            <a:endParaRPr lang="en-US" altLang="es-AR" sz="2800">
              <a:solidFill>
                <a:srgbClr val="00B05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987675" y="1412875"/>
            <a:ext cx="2016125" cy="5762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276475"/>
            <a:ext cx="7510462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2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>
          <a:xfrm>
            <a:off x="138545" y="618836"/>
            <a:ext cx="8630805" cy="1586202"/>
          </a:xfrm>
        </p:spPr>
        <p:txBody>
          <a:bodyPr>
            <a:normAutofit/>
          </a:bodyPr>
          <a:lstStyle/>
          <a:p>
            <a:r>
              <a:rPr lang="es-ES" altLang="es-AR" dirty="0" smtClean="0">
                <a:solidFill>
                  <a:srgbClr val="00B050"/>
                </a:solidFill>
              </a:rPr>
              <a:t>Transporte de Macromoléculas</a:t>
            </a:r>
            <a:r>
              <a:rPr lang="en-US" altLang="es-AR" dirty="0" smtClean="0">
                <a:solidFill>
                  <a:srgbClr val="00B050"/>
                </a:solidFill>
              </a:rPr>
              <a:t/>
            </a:r>
            <a:br>
              <a:rPr lang="en-US" altLang="es-AR" dirty="0" smtClean="0">
                <a:solidFill>
                  <a:srgbClr val="00B050"/>
                </a:solidFill>
              </a:rPr>
            </a:br>
            <a:endParaRPr lang="en-US" altLang="es-AR" dirty="0" smtClean="0"/>
          </a:p>
        </p:txBody>
      </p:sp>
      <p:sp>
        <p:nvSpPr>
          <p:cNvPr id="16387" name="4 CuadroTexto"/>
          <p:cNvSpPr txBox="1">
            <a:spLocks noChangeArrowheads="1"/>
          </p:cNvSpPr>
          <p:nvPr/>
        </p:nvSpPr>
        <p:spPr bwMode="auto">
          <a:xfrm>
            <a:off x="3348038" y="1557338"/>
            <a:ext cx="18018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sz="2800">
                <a:solidFill>
                  <a:srgbClr val="00B050"/>
                </a:solidFill>
              </a:rPr>
              <a:t>Exocitosis</a:t>
            </a:r>
            <a:endParaRPr lang="en-US" altLang="es-AR" sz="2800">
              <a:solidFill>
                <a:srgbClr val="00B050"/>
              </a:solidFill>
            </a:endParaRPr>
          </a:p>
        </p:txBody>
      </p:sp>
      <p:pic>
        <p:nvPicPr>
          <p:cNvPr id="16388" name="Picture 2" descr="https://encrypted-tbn0.gstatic.com/images?q=tbn:ANd9GcTIAd0d-CCEAraHm-7-t3Dmx-9VDIvYiF5nH0_yDSSSppH-v9UO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349500"/>
            <a:ext cx="55626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348038" y="1557338"/>
            <a:ext cx="1800225" cy="576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CuadroTexto"/>
          <p:cNvSpPr txBox="1">
            <a:spLocks noChangeArrowheads="1"/>
          </p:cNvSpPr>
          <p:nvPr/>
        </p:nvSpPr>
        <p:spPr bwMode="auto">
          <a:xfrm>
            <a:off x="468313" y="828675"/>
            <a:ext cx="8035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sz="3200">
                <a:solidFill>
                  <a:srgbClr val="00B050"/>
                </a:solidFill>
                <a:latin typeface="Constantia" panose="02030602050306030303" pitchFamily="18" charset="0"/>
              </a:rPr>
              <a:t>Modelo de mosaico fluido de las membranas</a:t>
            </a:r>
            <a:endParaRPr lang="en-US" altLang="es-AR" sz="3200">
              <a:solidFill>
                <a:srgbClr val="00B050"/>
              </a:solidFill>
              <a:latin typeface="Constantia" panose="02030602050306030303" pitchFamily="18" charset="0"/>
            </a:endParaRPr>
          </a:p>
        </p:txBody>
      </p:sp>
      <p:pic>
        <p:nvPicPr>
          <p:cNvPr id="6147" name="Picture 2" descr="http://toxamb.pharmacy.arizona.edu/images/f1-1-2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2247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5 CuadroTexto"/>
          <p:cNvSpPr txBox="1">
            <a:spLocks noChangeArrowheads="1"/>
          </p:cNvSpPr>
          <p:nvPr/>
        </p:nvSpPr>
        <p:spPr bwMode="auto">
          <a:xfrm>
            <a:off x="323850" y="6021388"/>
            <a:ext cx="872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sz="2000">
                <a:solidFill>
                  <a:srgbClr val="0070C0"/>
                </a:solidFill>
                <a:latin typeface="Constantia" panose="02030602050306030303" pitchFamily="18" charset="0"/>
              </a:rPr>
              <a:t>¿ Cuáles son las funciones de los lípidos, H d C y proteínas en las membranas?</a:t>
            </a:r>
            <a:endParaRPr lang="en-US" altLang="es-AR" sz="2000">
              <a:solidFill>
                <a:srgbClr val="0070C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179388" y="4581525"/>
            <a:ext cx="3455987" cy="368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21 Rectángulo"/>
          <p:cNvSpPr/>
          <p:nvPr/>
        </p:nvSpPr>
        <p:spPr>
          <a:xfrm>
            <a:off x="179388" y="2205038"/>
            <a:ext cx="3671887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2" name="1 Título"/>
          <p:cNvSpPr>
            <a:spLocks noGrp="1"/>
          </p:cNvSpPr>
          <p:nvPr>
            <p:ph type="title"/>
          </p:nvPr>
        </p:nvSpPr>
        <p:spPr>
          <a:xfrm>
            <a:off x="1897063" y="346869"/>
            <a:ext cx="5267325" cy="1143000"/>
          </a:xfrm>
        </p:spPr>
        <p:txBody>
          <a:bodyPr/>
          <a:lstStyle/>
          <a:p>
            <a:pPr eaLnBrk="1" hangingPunct="1"/>
            <a:r>
              <a:rPr lang="es-ES" altLang="es-AR" dirty="0" smtClean="0">
                <a:solidFill>
                  <a:srgbClr val="00B050"/>
                </a:solidFill>
              </a:rPr>
              <a:t>Tipos de transporte</a:t>
            </a:r>
            <a:endParaRPr lang="en-US" altLang="es-AR" dirty="0" smtClean="0">
              <a:solidFill>
                <a:srgbClr val="00B050"/>
              </a:solidFill>
            </a:endParaRPr>
          </a:p>
        </p:txBody>
      </p:sp>
      <p:sp>
        <p:nvSpPr>
          <p:cNvPr id="7173" name="3 CuadroTexto"/>
          <p:cNvSpPr txBox="1">
            <a:spLocks noChangeArrowheads="1"/>
          </p:cNvSpPr>
          <p:nvPr/>
        </p:nvSpPr>
        <p:spPr bwMode="auto">
          <a:xfrm>
            <a:off x="107950" y="2205038"/>
            <a:ext cx="360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dirty="0">
                <a:latin typeface="Constantia" panose="02030602050306030303" pitchFamily="18" charset="0"/>
              </a:rPr>
              <a:t>Transporte de moléculas </a:t>
            </a:r>
            <a:r>
              <a:rPr lang="es-ES" altLang="es-AR" dirty="0" smtClean="0">
                <a:latin typeface="Constantia" panose="02030602050306030303" pitchFamily="18" charset="0"/>
              </a:rPr>
              <a:t>pequeñas</a:t>
            </a:r>
            <a:endParaRPr lang="en-US" altLang="es-AR" dirty="0">
              <a:latin typeface="Constantia" panose="02030602050306030303" pitchFamily="18" charset="0"/>
            </a:endParaRPr>
          </a:p>
        </p:txBody>
      </p:sp>
      <p:sp>
        <p:nvSpPr>
          <p:cNvPr id="7174" name="4 CuadroTexto"/>
          <p:cNvSpPr txBox="1">
            <a:spLocks noChangeArrowheads="1"/>
          </p:cNvSpPr>
          <p:nvPr/>
        </p:nvSpPr>
        <p:spPr bwMode="auto">
          <a:xfrm>
            <a:off x="179388" y="4581525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>
                <a:latin typeface="Constantia" panose="02030602050306030303" pitchFamily="18" charset="0"/>
              </a:rPr>
              <a:t>Transporte de macromoléculas</a:t>
            </a:r>
            <a:endParaRPr lang="en-US" altLang="es-AR">
              <a:latin typeface="Constantia" panose="02030602050306030303" pitchFamily="18" charset="0"/>
            </a:endParaRPr>
          </a:p>
        </p:txBody>
      </p:sp>
      <p:sp>
        <p:nvSpPr>
          <p:cNvPr id="7175" name="5 CuadroTexto"/>
          <p:cNvSpPr txBox="1">
            <a:spLocks noChangeArrowheads="1"/>
          </p:cNvSpPr>
          <p:nvPr/>
        </p:nvSpPr>
        <p:spPr bwMode="auto">
          <a:xfrm>
            <a:off x="4211638" y="1700213"/>
            <a:ext cx="985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>
                <a:latin typeface="Constantia" panose="02030602050306030303" pitchFamily="18" charset="0"/>
              </a:rPr>
              <a:t>PASIVO</a:t>
            </a:r>
            <a:endParaRPr lang="en-US" altLang="es-AR">
              <a:latin typeface="Constantia" panose="02030602050306030303" pitchFamily="18" charset="0"/>
            </a:endParaRPr>
          </a:p>
        </p:txBody>
      </p:sp>
      <p:sp>
        <p:nvSpPr>
          <p:cNvPr id="7176" name="6 CuadroTexto"/>
          <p:cNvSpPr txBox="1">
            <a:spLocks noChangeArrowheads="1"/>
          </p:cNvSpPr>
          <p:nvPr/>
        </p:nvSpPr>
        <p:spPr bwMode="auto">
          <a:xfrm>
            <a:off x="4284663" y="2708275"/>
            <a:ext cx="103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>
                <a:latin typeface="Constantia" panose="02030602050306030303" pitchFamily="18" charset="0"/>
              </a:rPr>
              <a:t>ACTIVO</a:t>
            </a:r>
            <a:endParaRPr lang="en-US" altLang="es-AR">
              <a:latin typeface="Constantia" panose="02030602050306030303" pitchFamily="18" charset="0"/>
            </a:endParaRPr>
          </a:p>
        </p:txBody>
      </p:sp>
      <p:sp>
        <p:nvSpPr>
          <p:cNvPr id="7177" name="7 CuadroTexto"/>
          <p:cNvSpPr txBox="1">
            <a:spLocks noChangeArrowheads="1"/>
          </p:cNvSpPr>
          <p:nvPr/>
        </p:nvSpPr>
        <p:spPr bwMode="auto">
          <a:xfrm>
            <a:off x="5435600" y="1341438"/>
            <a:ext cx="2143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>
                <a:latin typeface="Constantia" panose="02030602050306030303" pitchFamily="18" charset="0"/>
              </a:rPr>
              <a:t>DIFUSIÓN SIMPLE</a:t>
            </a:r>
            <a:endParaRPr lang="en-US" altLang="es-AR">
              <a:latin typeface="Constantia" panose="02030602050306030303" pitchFamily="18" charset="0"/>
            </a:endParaRPr>
          </a:p>
        </p:txBody>
      </p:sp>
      <p:sp>
        <p:nvSpPr>
          <p:cNvPr id="7178" name="8 CuadroTexto"/>
          <p:cNvSpPr txBox="1">
            <a:spLocks noChangeArrowheads="1"/>
          </p:cNvSpPr>
          <p:nvPr/>
        </p:nvSpPr>
        <p:spPr bwMode="auto">
          <a:xfrm>
            <a:off x="5435600" y="2060575"/>
            <a:ext cx="264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>
                <a:latin typeface="Constantia" panose="02030602050306030303" pitchFamily="18" charset="0"/>
              </a:rPr>
              <a:t>DIFUSIÓN FACILITADA</a:t>
            </a:r>
            <a:endParaRPr lang="en-US" altLang="es-AR">
              <a:latin typeface="Constantia" panose="02030602050306030303" pitchFamily="18" charset="0"/>
            </a:endParaRPr>
          </a:p>
        </p:txBody>
      </p:sp>
      <p:sp>
        <p:nvSpPr>
          <p:cNvPr id="7179" name="9 CuadroTexto"/>
          <p:cNvSpPr txBox="1">
            <a:spLocks noChangeArrowheads="1"/>
          </p:cNvSpPr>
          <p:nvPr/>
        </p:nvSpPr>
        <p:spPr bwMode="auto">
          <a:xfrm>
            <a:off x="7950200" y="1341438"/>
            <a:ext cx="1193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>
                <a:latin typeface="Constantia" panose="02030602050306030303" pitchFamily="18" charset="0"/>
              </a:rPr>
              <a:t>ÓSMOSIS</a:t>
            </a:r>
            <a:endParaRPr lang="en-US" altLang="es-AR">
              <a:latin typeface="Constantia" panose="02030602050306030303" pitchFamily="18" charset="0"/>
            </a:endParaRPr>
          </a:p>
        </p:txBody>
      </p:sp>
      <p:sp>
        <p:nvSpPr>
          <p:cNvPr id="7180" name="10 CuadroTexto"/>
          <p:cNvSpPr txBox="1">
            <a:spLocks noChangeArrowheads="1"/>
          </p:cNvSpPr>
          <p:nvPr/>
        </p:nvSpPr>
        <p:spPr bwMode="auto">
          <a:xfrm>
            <a:off x="5508625" y="2492375"/>
            <a:ext cx="2771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>
                <a:latin typeface="Constantia" panose="02030602050306030303" pitchFamily="18" charset="0"/>
              </a:rPr>
              <a:t>TRANSPORTE ACTIVO I</a:t>
            </a:r>
          </a:p>
          <a:p>
            <a:pPr eaLnBrk="1" hangingPunct="1"/>
            <a:endParaRPr lang="es-ES" altLang="es-AR">
              <a:latin typeface="Constantia" panose="02030602050306030303" pitchFamily="18" charset="0"/>
            </a:endParaRPr>
          </a:p>
          <a:p>
            <a:pPr eaLnBrk="1" hangingPunct="1"/>
            <a:r>
              <a:rPr lang="es-ES" altLang="es-AR">
                <a:latin typeface="Constantia" panose="02030602050306030303" pitchFamily="18" charset="0"/>
              </a:rPr>
              <a:t>TRANSPORTE ACTIVO II</a:t>
            </a:r>
            <a:endParaRPr lang="en-US" altLang="es-AR">
              <a:latin typeface="Constantia" panose="02030602050306030303" pitchFamily="18" charset="0"/>
            </a:endParaRPr>
          </a:p>
        </p:txBody>
      </p:sp>
      <p:sp>
        <p:nvSpPr>
          <p:cNvPr id="12" name="11 Abrir llave"/>
          <p:cNvSpPr/>
          <p:nvPr/>
        </p:nvSpPr>
        <p:spPr>
          <a:xfrm>
            <a:off x="5219700" y="1484313"/>
            <a:ext cx="144463" cy="865187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Abrir llave"/>
          <p:cNvSpPr/>
          <p:nvPr/>
        </p:nvSpPr>
        <p:spPr>
          <a:xfrm>
            <a:off x="5292725" y="2565400"/>
            <a:ext cx="142875" cy="863600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Conector recto de flecha"/>
          <p:cNvCxnSpPr>
            <a:stCxn id="7177" idx="3"/>
            <a:endCxn id="7179" idx="1"/>
          </p:cNvCxnSpPr>
          <p:nvPr/>
        </p:nvCxnSpPr>
        <p:spPr>
          <a:xfrm>
            <a:off x="7578725" y="1525588"/>
            <a:ext cx="371475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4" name="15 CuadroTexto"/>
          <p:cNvSpPr txBox="1">
            <a:spLocks noChangeArrowheads="1"/>
          </p:cNvSpPr>
          <p:nvPr/>
        </p:nvSpPr>
        <p:spPr bwMode="auto">
          <a:xfrm>
            <a:off x="3995738" y="4067175"/>
            <a:ext cx="1717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>
                <a:latin typeface="Constantia" panose="02030602050306030303" pitchFamily="18" charset="0"/>
              </a:rPr>
              <a:t>ENDOCITOSIS</a:t>
            </a:r>
            <a:endParaRPr lang="en-US" altLang="es-AR">
              <a:latin typeface="Constantia" panose="02030602050306030303" pitchFamily="18" charset="0"/>
            </a:endParaRPr>
          </a:p>
        </p:txBody>
      </p:sp>
      <p:sp>
        <p:nvSpPr>
          <p:cNvPr id="7185" name="16 CuadroTexto"/>
          <p:cNvSpPr txBox="1">
            <a:spLocks noChangeArrowheads="1"/>
          </p:cNvSpPr>
          <p:nvPr/>
        </p:nvSpPr>
        <p:spPr bwMode="auto">
          <a:xfrm>
            <a:off x="5795963" y="3860800"/>
            <a:ext cx="325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>
                <a:latin typeface="Constantia" panose="02030602050306030303" pitchFamily="18" charset="0"/>
              </a:rPr>
              <a:t>FAGOCITOSIS</a:t>
            </a:r>
          </a:p>
          <a:p>
            <a:pPr eaLnBrk="1" hangingPunct="1"/>
            <a:r>
              <a:rPr lang="es-ES" altLang="es-AR">
                <a:latin typeface="Constantia" panose="02030602050306030303" pitchFamily="18" charset="0"/>
              </a:rPr>
              <a:t>PINOCITOSIS</a:t>
            </a:r>
          </a:p>
          <a:p>
            <a:pPr eaLnBrk="1" hangingPunct="1"/>
            <a:r>
              <a:rPr lang="es-ES" altLang="es-AR">
                <a:latin typeface="Constantia" panose="02030602050306030303" pitchFamily="18" charset="0"/>
              </a:rPr>
              <a:t>MEDIADA POR RECEPTORES</a:t>
            </a:r>
            <a:endParaRPr lang="en-US" altLang="es-AR">
              <a:latin typeface="Constantia" panose="02030602050306030303" pitchFamily="18" charset="0"/>
            </a:endParaRPr>
          </a:p>
        </p:txBody>
      </p:sp>
      <p:sp>
        <p:nvSpPr>
          <p:cNvPr id="7186" name="17 CuadroTexto"/>
          <p:cNvSpPr txBox="1">
            <a:spLocks noChangeArrowheads="1"/>
          </p:cNvSpPr>
          <p:nvPr/>
        </p:nvSpPr>
        <p:spPr bwMode="auto">
          <a:xfrm>
            <a:off x="4067175" y="5229225"/>
            <a:ext cx="151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dirty="0">
                <a:latin typeface="Constantia" panose="02030602050306030303" pitchFamily="18" charset="0"/>
              </a:rPr>
              <a:t>EXOCITOSIS</a:t>
            </a:r>
            <a:endParaRPr lang="en-US" altLang="es-AR" dirty="0">
              <a:latin typeface="Constantia" panose="02030602050306030303" pitchFamily="18" charset="0"/>
            </a:endParaRPr>
          </a:p>
        </p:txBody>
      </p:sp>
      <p:sp>
        <p:nvSpPr>
          <p:cNvPr id="19" name="18 Abrir llave"/>
          <p:cNvSpPr/>
          <p:nvPr/>
        </p:nvSpPr>
        <p:spPr>
          <a:xfrm>
            <a:off x="5651500" y="4005263"/>
            <a:ext cx="144463" cy="647700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19 Abrir llave"/>
          <p:cNvSpPr/>
          <p:nvPr/>
        </p:nvSpPr>
        <p:spPr>
          <a:xfrm>
            <a:off x="3924300" y="1844675"/>
            <a:ext cx="360363" cy="1152525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20 Abrir llave"/>
          <p:cNvSpPr/>
          <p:nvPr/>
        </p:nvSpPr>
        <p:spPr>
          <a:xfrm>
            <a:off x="3635375" y="4221163"/>
            <a:ext cx="288925" cy="1223962"/>
          </a:xfrm>
          <a:prstGeom prst="lef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611188" y="549275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AR" smtClean="0">
                <a:solidFill>
                  <a:srgbClr val="00B050"/>
                </a:solidFill>
              </a:rPr>
              <a:t>PASIVO        DIFUSIÓN SIMPLE</a:t>
            </a:r>
            <a:endParaRPr lang="en-US" altLang="es-AR" smtClean="0">
              <a:solidFill>
                <a:srgbClr val="00B050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269673" y="878681"/>
            <a:ext cx="734291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6" name="Picture 2" descr="http://www.genomasur.com/BCH/BCH_libro/imagenescap_5/Copia%20de%20DIFUSION-SI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700213"/>
            <a:ext cx="42322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5 CuadroTexto"/>
          <p:cNvSpPr txBox="1">
            <a:spLocks noChangeArrowheads="1"/>
          </p:cNvSpPr>
          <p:nvPr/>
        </p:nvSpPr>
        <p:spPr bwMode="auto">
          <a:xfrm>
            <a:off x="755650" y="5732463"/>
            <a:ext cx="5911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>
                <a:latin typeface="Constantia" panose="02030602050306030303" pitchFamily="18" charset="0"/>
              </a:rPr>
              <a:t> -A través de la bicapa fosfolipídica</a:t>
            </a:r>
          </a:p>
          <a:p>
            <a:pPr eaLnBrk="1" hangingPunct="1"/>
            <a:r>
              <a:rPr lang="es-ES" altLang="es-AR">
                <a:latin typeface="Constantia" panose="02030602050306030303" pitchFamily="18" charset="0"/>
              </a:rPr>
              <a:t>-Moléculas hidrófobas(sin carga)=liposolubles=no polares</a:t>
            </a:r>
            <a:endParaRPr lang="en-US" altLang="es-AR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7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 eaLnBrk="1" hangingPunct="1"/>
            <a:r>
              <a:rPr lang="es-ES" altLang="es-AR" sz="4400" smtClean="0">
                <a:solidFill>
                  <a:srgbClr val="00B050"/>
                </a:solidFill>
              </a:rPr>
              <a:t>PASIVO    DIFUSIÓN SIMPLE   ÓSMOSIS</a:t>
            </a:r>
            <a:endParaRPr lang="en-US" altLang="es-AR" sz="4400" smtClean="0">
              <a:solidFill>
                <a:srgbClr val="00B050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1969365" y="665162"/>
            <a:ext cx="358775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Flecha derecha"/>
          <p:cNvSpPr/>
          <p:nvPr/>
        </p:nvSpPr>
        <p:spPr>
          <a:xfrm>
            <a:off x="6449436" y="669132"/>
            <a:ext cx="2889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1" name="6 CuadroTexto"/>
          <p:cNvSpPr txBox="1">
            <a:spLocks noChangeArrowheads="1"/>
          </p:cNvSpPr>
          <p:nvPr/>
        </p:nvSpPr>
        <p:spPr bwMode="auto">
          <a:xfrm>
            <a:off x="152400" y="1484313"/>
            <a:ext cx="8883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sz="2400">
                <a:solidFill>
                  <a:srgbClr val="00B0F0"/>
                </a:solidFill>
                <a:latin typeface="Constantia" panose="02030602050306030303" pitchFamily="18" charset="0"/>
              </a:rPr>
              <a:t>¿Por qué si el agua es polar puede atravesar la bicapa fosfolipídica?</a:t>
            </a:r>
            <a:endParaRPr lang="en-US" altLang="es-AR" sz="2400">
              <a:solidFill>
                <a:srgbClr val="00B0F0"/>
              </a:solidFill>
              <a:latin typeface="Constantia" panose="02030602050306030303" pitchFamily="18" charset="0"/>
            </a:endParaRPr>
          </a:p>
        </p:txBody>
      </p:sp>
      <p:pic>
        <p:nvPicPr>
          <p:cNvPr id="9222" name="Picture 4" descr="http://www.vi.cl/gepe/f05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5963"/>
            <a:ext cx="6192837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6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-61119" y="532606"/>
            <a:ext cx="9144000" cy="1143000"/>
          </a:xfrm>
        </p:spPr>
        <p:txBody>
          <a:bodyPr/>
          <a:lstStyle/>
          <a:p>
            <a:pPr eaLnBrk="1" hangingPunct="1"/>
            <a:r>
              <a:rPr lang="es-ES" altLang="es-AR" sz="3200" dirty="0" smtClean="0">
                <a:solidFill>
                  <a:srgbClr val="00B050"/>
                </a:solidFill>
              </a:rPr>
              <a:t>PASIVO     DIF.FACILITADA     PROT. TRANSPORTADORAS</a:t>
            </a:r>
            <a:endParaRPr lang="en-US" altLang="es-AR" sz="3200" dirty="0" smtClean="0">
              <a:solidFill>
                <a:srgbClr val="00B050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3023033" y="619919"/>
            <a:ext cx="2889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Flecha derecha"/>
          <p:cNvSpPr/>
          <p:nvPr/>
        </p:nvSpPr>
        <p:spPr>
          <a:xfrm>
            <a:off x="6046066" y="597460"/>
            <a:ext cx="2889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5" name="6 CuadroTexto"/>
          <p:cNvSpPr txBox="1">
            <a:spLocks noChangeArrowheads="1"/>
          </p:cNvSpPr>
          <p:nvPr/>
        </p:nvSpPr>
        <p:spPr bwMode="auto">
          <a:xfrm>
            <a:off x="684213" y="5445125"/>
            <a:ext cx="7138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sz="2000">
                <a:latin typeface="Constantia" panose="02030602050306030303" pitchFamily="18" charset="0"/>
              </a:rPr>
              <a:t>-Proteínas llevan moléculas polares = con carga = hidrosolubles</a:t>
            </a:r>
            <a:endParaRPr lang="en-US" altLang="es-AR" sz="2000">
              <a:latin typeface="Constantia" panose="02030602050306030303" pitchFamily="18" charset="0"/>
            </a:endParaRPr>
          </a:p>
        </p:txBody>
      </p:sp>
      <p:sp>
        <p:nvSpPr>
          <p:cNvPr id="10246" name="7 CuadroTexto"/>
          <p:cNvSpPr txBox="1">
            <a:spLocks noChangeArrowheads="1"/>
          </p:cNvSpPr>
          <p:nvPr/>
        </p:nvSpPr>
        <p:spPr bwMode="auto">
          <a:xfrm>
            <a:off x="1042988" y="5949950"/>
            <a:ext cx="6538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sz="2400">
                <a:solidFill>
                  <a:srgbClr val="00B0F0"/>
                </a:solidFill>
                <a:latin typeface="Constantia" panose="02030602050306030303" pitchFamily="18" charset="0"/>
              </a:rPr>
              <a:t>¿ Cuál puede ser el problema en este transporte?</a:t>
            </a:r>
            <a:endParaRPr lang="en-US" altLang="es-AR" sz="2400">
              <a:solidFill>
                <a:srgbClr val="00B0F0"/>
              </a:solidFill>
              <a:latin typeface="Constantia" panose="02030602050306030303" pitchFamily="18" charset="0"/>
            </a:endParaRPr>
          </a:p>
        </p:txBody>
      </p:sp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1543374"/>
            <a:ext cx="6801861" cy="399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80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0" y="704850"/>
            <a:ext cx="9144000" cy="1143000"/>
          </a:xfrm>
        </p:spPr>
        <p:txBody>
          <a:bodyPr/>
          <a:lstStyle/>
          <a:p>
            <a:pPr eaLnBrk="1" hangingPunct="1"/>
            <a:r>
              <a:rPr lang="es-ES" altLang="es-AR" sz="3600" smtClean="0">
                <a:solidFill>
                  <a:srgbClr val="00B050"/>
                </a:solidFill>
              </a:rPr>
              <a:t>PASIVO    DIF.FACILITADA      CANALES IÓNICOS</a:t>
            </a:r>
            <a:endParaRPr lang="en-US" altLang="es-AR" sz="3600" smtClean="0"/>
          </a:p>
        </p:txBody>
      </p:sp>
      <p:sp>
        <p:nvSpPr>
          <p:cNvPr id="4" name="3 Flecha derecha"/>
          <p:cNvSpPr/>
          <p:nvPr/>
        </p:nvSpPr>
        <p:spPr>
          <a:xfrm>
            <a:off x="1680441" y="1034256"/>
            <a:ext cx="360363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Flecha derecha"/>
          <p:cNvSpPr/>
          <p:nvPr/>
        </p:nvSpPr>
        <p:spPr>
          <a:xfrm>
            <a:off x="4959855" y="1034256"/>
            <a:ext cx="360362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9" name="8 CuadroTexto"/>
          <p:cNvSpPr txBox="1">
            <a:spLocks noChangeArrowheads="1"/>
          </p:cNvSpPr>
          <p:nvPr/>
        </p:nvSpPr>
        <p:spPr bwMode="auto">
          <a:xfrm>
            <a:off x="755650" y="5661025"/>
            <a:ext cx="4613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sz="2000">
                <a:latin typeface="Constantia" panose="02030602050306030303" pitchFamily="18" charset="0"/>
              </a:rPr>
              <a:t>-Canales iónicos formados por proteínas</a:t>
            </a:r>
          </a:p>
          <a:p>
            <a:pPr eaLnBrk="1" hangingPunct="1"/>
            <a:r>
              <a:rPr lang="es-ES" altLang="es-AR" sz="2000">
                <a:latin typeface="Constantia" panose="02030602050306030303" pitchFamily="18" charset="0"/>
              </a:rPr>
              <a:t>-Específicos de cada ión</a:t>
            </a:r>
            <a:endParaRPr lang="en-US" altLang="es-AR" sz="2000">
              <a:latin typeface="Constantia" panose="02030602050306030303" pitchFamily="18" charset="0"/>
            </a:endParaRPr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22" y="1844675"/>
            <a:ext cx="55356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0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3203575" y="333375"/>
            <a:ext cx="2314575" cy="1143000"/>
          </a:xfrm>
        </p:spPr>
        <p:txBody>
          <a:bodyPr/>
          <a:lstStyle/>
          <a:p>
            <a:pPr eaLnBrk="1" hangingPunct="1"/>
            <a:r>
              <a:rPr lang="es-ES" altLang="es-AR" smtClean="0">
                <a:solidFill>
                  <a:srgbClr val="00B050"/>
                </a:solidFill>
              </a:rPr>
              <a:t>ACTIVO</a:t>
            </a:r>
            <a:endParaRPr lang="en-US" altLang="es-AR" smtClean="0">
              <a:solidFill>
                <a:srgbClr val="00B050"/>
              </a:solidFill>
            </a:endParaRPr>
          </a:p>
        </p:txBody>
      </p:sp>
      <p:pic>
        <p:nvPicPr>
          <p:cNvPr id="12291" name="Picture 2" descr="Imagen envi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6408737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5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2051050" y="382876"/>
            <a:ext cx="4835525" cy="1143000"/>
          </a:xfrm>
        </p:spPr>
        <p:txBody>
          <a:bodyPr/>
          <a:lstStyle/>
          <a:p>
            <a:pPr eaLnBrk="1" hangingPunct="1"/>
            <a:r>
              <a:rPr lang="es-ES" altLang="es-AR" dirty="0" smtClean="0">
                <a:solidFill>
                  <a:srgbClr val="00B050"/>
                </a:solidFill>
              </a:rPr>
              <a:t>ACTIVO PRIMARIO</a:t>
            </a:r>
            <a:endParaRPr lang="en-US" altLang="es-AR" dirty="0" smtClean="0">
              <a:solidFill>
                <a:srgbClr val="00B050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412875"/>
            <a:ext cx="6935788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4 CuadroTexto"/>
          <p:cNvSpPr txBox="1">
            <a:spLocks noChangeArrowheads="1"/>
          </p:cNvSpPr>
          <p:nvPr/>
        </p:nvSpPr>
        <p:spPr bwMode="auto">
          <a:xfrm>
            <a:off x="539750" y="6165850"/>
            <a:ext cx="3484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AR" sz="2000">
                <a:latin typeface="Constantia" panose="02030602050306030303" pitchFamily="18" charset="0"/>
              </a:rPr>
              <a:t>-Participación directa del ATP</a:t>
            </a:r>
            <a:endParaRPr lang="en-US" altLang="es-AR" sz="200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3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172</Words>
  <Application>Microsoft Office PowerPoint</Application>
  <PresentationFormat>Presentación en pantalla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Constantia</vt:lpstr>
      <vt:lpstr>Tema de Office</vt:lpstr>
      <vt:lpstr>Presentación de PowerPoint</vt:lpstr>
      <vt:lpstr>Presentación de PowerPoint</vt:lpstr>
      <vt:lpstr>Tipos de transporte</vt:lpstr>
      <vt:lpstr>PASIVO        DIFUSIÓN SIMPLE</vt:lpstr>
      <vt:lpstr>PASIVO    DIFUSIÓN SIMPLE   ÓSMOSIS</vt:lpstr>
      <vt:lpstr>PASIVO     DIF.FACILITADA     PROT. TRANSPORTADORAS</vt:lpstr>
      <vt:lpstr>PASIVO    DIF.FACILITADA      CANALES IÓNICOS</vt:lpstr>
      <vt:lpstr>ACTIVO</vt:lpstr>
      <vt:lpstr>ACTIVO PRIMARIO</vt:lpstr>
      <vt:lpstr>ACTIVO SECUNDARIO</vt:lpstr>
      <vt:lpstr>Presentación de PowerPoint</vt:lpstr>
      <vt:lpstr>Transporte de Macromoléculas </vt:lpstr>
    </vt:vector>
  </TitlesOfParts>
  <Company>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 x</dc:creator>
  <cp:lastModifiedBy>Maria Eugenia</cp:lastModifiedBy>
  <cp:revision>3</cp:revision>
  <dcterms:created xsi:type="dcterms:W3CDTF">2020-09-29T13:42:42Z</dcterms:created>
  <dcterms:modified xsi:type="dcterms:W3CDTF">2020-11-27T23:07:44Z</dcterms:modified>
</cp:coreProperties>
</file>